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01" r:id="rId5"/>
  </p:sldMasterIdLst>
  <p:notesMasterIdLst>
    <p:notesMasterId r:id="rId30"/>
  </p:notesMasterIdLst>
  <p:handoutMasterIdLst>
    <p:handoutMasterId r:id="rId31"/>
  </p:handoutMasterIdLst>
  <p:sldIdLst>
    <p:sldId id="330" r:id="rId6"/>
    <p:sldId id="275" r:id="rId7"/>
    <p:sldId id="299" r:id="rId8"/>
    <p:sldId id="301" r:id="rId9"/>
    <p:sldId id="304" r:id="rId10"/>
    <p:sldId id="329" r:id="rId11"/>
    <p:sldId id="305" r:id="rId12"/>
    <p:sldId id="308" r:id="rId13"/>
    <p:sldId id="309" r:id="rId14"/>
    <p:sldId id="326" r:id="rId15"/>
    <p:sldId id="311" r:id="rId16"/>
    <p:sldId id="313" r:id="rId17"/>
    <p:sldId id="318" r:id="rId18"/>
    <p:sldId id="314" r:id="rId19"/>
    <p:sldId id="315" r:id="rId20"/>
    <p:sldId id="316" r:id="rId21"/>
    <p:sldId id="317" r:id="rId22"/>
    <p:sldId id="319" r:id="rId23"/>
    <p:sldId id="320" r:id="rId24"/>
    <p:sldId id="321" r:id="rId25"/>
    <p:sldId id="322" r:id="rId26"/>
    <p:sldId id="323" r:id="rId27"/>
    <p:sldId id="324" r:id="rId28"/>
    <p:sldId id="331" r:id="rId29"/>
  </p:sldIdLst>
  <p:sldSz cx="12192000" cy="6858000"/>
  <p:notesSz cx="7104063"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7260A-59C0-14B3-32D0-DA78073E2489}" name="Floriane DESILLE" initials="FD" userId="S::fdesille@cress-bretagne.org::72fce566-2599-42e0-aa86-903092c036a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DACD5"/>
    <a:srgbClr val="274D66"/>
    <a:srgbClr val="EE764E"/>
    <a:srgbClr val="33576E"/>
    <a:srgbClr val="CC0099"/>
    <a:srgbClr val="FCBF00"/>
    <a:srgbClr val="D7F2F9"/>
    <a:srgbClr val="FFF0C1"/>
    <a:srgbClr val="61CCE9"/>
    <a:srgbClr val="BDE9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725A36-7AD0-4C96-9A50-331EF5B2E84A}" v="24" dt="2026-03-26T08:23:29.56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diagrams/_rels/data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5.xml"/><Relationship Id="rId1" Type="http://schemas.openxmlformats.org/officeDocument/2006/relationships/slide" Target="../slides/slide9.xml"/><Relationship Id="rId4"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139AD0-5699-4745-B129-3A7C60DE0B34}"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fr-FR"/>
        </a:p>
      </dgm:t>
    </dgm:pt>
    <dgm:pt modelId="{ECB99A45-6A00-4DA0-ADC2-0FB09FB581FE}">
      <dgm:prSet phldrT="[Texte]" custT="1"/>
      <dgm:spPr>
        <a:solidFill>
          <a:schemeClr val="accent4"/>
        </a:solidFill>
      </dgm:spPr>
      <dgm:t>
        <a:bodyPr/>
        <a:lstStyle/>
        <a:p>
          <a:r>
            <a:rPr lang="fr-FR" sz="1800" baseline="0">
              <a:solidFill>
                <a:schemeClr val="tx2"/>
              </a:solidFill>
              <a:latin typeface="Verdana" panose="020B0604030504040204" pitchFamily="34" charset="0"/>
              <a:ea typeface="Verdana" panose="020B0604030504040204" pitchFamily="34" charset="0"/>
            </a:rPr>
            <a:t>2 - </a:t>
          </a:r>
          <a:r>
            <a:rPr lang="fr-FR" sz="1800" baseline="0">
              <a:solidFill>
                <a:schemeClr val="tx2"/>
              </a:solidFill>
              <a:latin typeface="Verdana" panose="020B0604030504040204" pitchFamily="34" charset="0"/>
              <a:ea typeface="Verdana" panose="020B0604030504040204" pitchFamily="34" charset="0"/>
              <a:hlinkClick xmlns:r="http://schemas.openxmlformats.org/officeDocument/2006/relationships" r:id="rId1" action="ppaction://hlinksldjump">
                <a:extLst>
                  <a:ext uri="{A12FA001-AC4F-418D-AE19-62706E023703}">
                    <ahyp:hlinkClr xmlns:ahyp="http://schemas.microsoft.com/office/drawing/2018/hyperlinkcolor" val="tx"/>
                  </a:ext>
                </a:extLst>
              </a:hlinkClick>
            </a:rPr>
            <a:t>L’économie sociale et solidaire (ESS)</a:t>
          </a:r>
          <a:endParaRPr lang="fr-FR" sz="1800" baseline="0">
            <a:solidFill>
              <a:schemeClr val="tx2"/>
            </a:solidFill>
            <a:latin typeface="Verdana" panose="020B0604030504040204" pitchFamily="34" charset="0"/>
            <a:ea typeface="Verdana" panose="020B0604030504040204" pitchFamily="34" charset="0"/>
          </a:endParaRPr>
        </a:p>
      </dgm:t>
    </dgm:pt>
    <dgm:pt modelId="{DDC63EAA-CFED-47A1-9B93-6BF11A73841B}" type="parTrans" cxnId="{6EB7C4C1-C30D-4129-84AD-5EEF15037DC5}">
      <dgm:prSet/>
      <dgm:spPr/>
      <dgm:t>
        <a:bodyPr/>
        <a:lstStyle/>
        <a:p>
          <a:endParaRPr lang="fr-FR"/>
        </a:p>
      </dgm:t>
    </dgm:pt>
    <dgm:pt modelId="{E13FFCD0-5724-4CAA-B1DA-913E45EBE953}" type="sibTrans" cxnId="{6EB7C4C1-C30D-4129-84AD-5EEF15037DC5}">
      <dgm:prSet/>
      <dgm:spPr/>
      <dgm:t>
        <a:bodyPr/>
        <a:lstStyle/>
        <a:p>
          <a:endParaRPr lang="fr-FR"/>
        </a:p>
      </dgm:t>
    </dgm:pt>
    <dgm:pt modelId="{C244B684-9559-4E66-A246-43782C5BB1EE}">
      <dgm:prSet phldrT="[Texte]" custT="1"/>
      <dgm:spPr>
        <a:solidFill>
          <a:schemeClr val="tx2"/>
        </a:solidFill>
      </dgm:spPr>
      <dgm:t>
        <a:bodyPr/>
        <a:lstStyle/>
        <a:p>
          <a:r>
            <a:rPr lang="fr-FR" sz="1800" u="none" baseline="0">
              <a:solidFill>
                <a:schemeClr val="bg1"/>
              </a:solidFill>
              <a:latin typeface="Verdana" panose="020B0604030504040204" pitchFamily="34" charset="0"/>
              <a:ea typeface="Verdana" panose="020B0604030504040204" pitchFamily="34" charset="0"/>
            </a:rPr>
            <a:t>1 - </a:t>
          </a:r>
          <a:r>
            <a:rPr lang="fr-FR" sz="1800" u="none" baseline="0">
              <a:solidFill>
                <a:schemeClr val="bg1"/>
              </a:solidFill>
              <a:latin typeface="Verdana" panose="020B0604030504040204" pitchFamily="34" charset="0"/>
              <a:ea typeface="Verdana" panose="020B0604030504040204" pitchFamily="34" charset="0"/>
              <a:hlinkClick xmlns:r="http://schemas.openxmlformats.org/officeDocument/2006/relationships" r:id="rId2" action="ppaction://hlinksldjump">
                <a:extLst>
                  <a:ext uri="{A12FA001-AC4F-418D-AE19-62706E023703}">
                    <ahyp:hlinkClr xmlns:ahyp="http://schemas.microsoft.com/office/drawing/2018/hyperlinkcolor" val="tx"/>
                  </a:ext>
                </a:extLst>
              </a:hlinkClick>
            </a:rPr>
            <a:t>La découverte de la structure d’accueil et ses métiers</a:t>
          </a:r>
          <a:endParaRPr lang="fr-FR" sz="1800" u="none" baseline="0">
            <a:solidFill>
              <a:schemeClr val="bg1"/>
            </a:solidFill>
            <a:latin typeface="Verdana" panose="020B0604030504040204" pitchFamily="34" charset="0"/>
            <a:ea typeface="Verdana" panose="020B0604030504040204" pitchFamily="34" charset="0"/>
          </a:endParaRPr>
        </a:p>
      </dgm:t>
    </dgm:pt>
    <dgm:pt modelId="{B07F24D3-DF2E-488B-9ED4-1181C7AE82C9}" type="sibTrans" cxnId="{16111012-3E92-4F85-93DA-C56805253B5E}">
      <dgm:prSet/>
      <dgm:spPr/>
      <dgm:t>
        <a:bodyPr/>
        <a:lstStyle/>
        <a:p>
          <a:endParaRPr lang="fr-FR"/>
        </a:p>
      </dgm:t>
    </dgm:pt>
    <dgm:pt modelId="{C4143785-40B9-48C5-80F3-E8D89F639CBE}" type="parTrans" cxnId="{16111012-3E92-4F85-93DA-C56805253B5E}">
      <dgm:prSet/>
      <dgm:spPr/>
      <dgm:t>
        <a:bodyPr/>
        <a:lstStyle/>
        <a:p>
          <a:endParaRPr lang="fr-FR"/>
        </a:p>
      </dgm:t>
    </dgm:pt>
    <dgm:pt modelId="{24EB9C8B-7C33-49E6-BB11-89B381070DAB}">
      <dgm:prSet phldrT="[Texte]" custT="1"/>
      <dgm:spPr>
        <a:solidFill>
          <a:schemeClr val="accent3"/>
        </a:solidFill>
      </dgm:spPr>
      <dgm:t>
        <a:bodyPr/>
        <a:lstStyle/>
        <a:p>
          <a:r>
            <a:rPr lang="fr-FR" sz="1800" baseline="0">
              <a:latin typeface="Verdana" panose="020B0604030504040204" pitchFamily="34" charset="0"/>
              <a:ea typeface="Verdana" panose="020B0604030504040204" pitchFamily="34" charset="0"/>
            </a:rPr>
            <a:t>4 - </a:t>
          </a:r>
          <a:r>
            <a:rPr lang="fr-FR" sz="1800" baseline="0">
              <a:solidFill>
                <a:schemeClr val="bg1"/>
              </a:solidFill>
              <a:latin typeface="Verdana" panose="020B0604030504040204" pitchFamily="34" charset="0"/>
              <a:ea typeface="Verdana" panose="020B0604030504040204" pitchFamily="34" charset="0"/>
              <a:hlinkClick xmlns:r="http://schemas.openxmlformats.org/officeDocument/2006/relationships" r:id="rId3" action="ppaction://hlinksldjump">
                <a:extLst>
                  <a:ext uri="{A12FA001-AC4F-418D-AE19-62706E023703}">
                    <ahyp:hlinkClr xmlns:ahyp="http://schemas.microsoft.com/office/drawing/2018/hyperlinkcolor" val="tx"/>
                  </a:ext>
                </a:extLst>
              </a:hlinkClick>
            </a:rPr>
            <a:t>Le bilan et le lexique</a:t>
          </a:r>
          <a:endParaRPr lang="fr-FR" sz="1800" baseline="0">
            <a:solidFill>
              <a:schemeClr val="bg1"/>
            </a:solidFill>
            <a:latin typeface="Verdana" panose="020B0604030504040204" pitchFamily="34" charset="0"/>
            <a:ea typeface="Verdana" panose="020B0604030504040204" pitchFamily="34" charset="0"/>
          </a:endParaRPr>
        </a:p>
      </dgm:t>
    </dgm:pt>
    <dgm:pt modelId="{D2703421-2B2E-4C95-B728-E653CBDD5D38}" type="parTrans" cxnId="{B470E5D3-71C8-430E-B616-41141474A75D}">
      <dgm:prSet/>
      <dgm:spPr/>
      <dgm:t>
        <a:bodyPr/>
        <a:lstStyle/>
        <a:p>
          <a:endParaRPr lang="fr-FR"/>
        </a:p>
      </dgm:t>
    </dgm:pt>
    <dgm:pt modelId="{F161C632-C446-4497-91DA-E8F6BB6AD688}" type="sibTrans" cxnId="{B470E5D3-71C8-430E-B616-41141474A75D}">
      <dgm:prSet/>
      <dgm:spPr/>
      <dgm:t>
        <a:bodyPr/>
        <a:lstStyle/>
        <a:p>
          <a:endParaRPr lang="fr-FR"/>
        </a:p>
      </dgm:t>
    </dgm:pt>
    <dgm:pt modelId="{2F49B1ED-E3E4-42D6-AF62-83DD1D946AA3}">
      <dgm:prSet phldrT="[Texte]" custT="1"/>
      <dgm:spPr>
        <a:solidFill>
          <a:schemeClr val="accent2"/>
        </a:solidFill>
      </dgm:spPr>
      <dgm:t>
        <a:bodyPr/>
        <a:lstStyle/>
        <a:p>
          <a:r>
            <a:rPr lang="fr-FR" sz="1800" baseline="0">
              <a:latin typeface="Verdana" panose="020B0604030504040204" pitchFamily="34" charset="0"/>
              <a:ea typeface="Verdana" panose="020B0604030504040204" pitchFamily="34" charset="0"/>
            </a:rPr>
            <a:t>3 - </a:t>
          </a:r>
          <a:r>
            <a:rPr lang="fr-FR" sz="1800" baseline="0">
              <a:solidFill>
                <a:schemeClr val="bg1"/>
              </a:solidFill>
              <a:latin typeface="Verdana" panose="020B0604030504040204" pitchFamily="34" charset="0"/>
              <a:ea typeface="Verdana" panose="020B0604030504040204" pitchFamily="34" charset="0"/>
              <a:hlinkClick xmlns:r="http://schemas.openxmlformats.org/officeDocument/2006/relationships" r:id="rId4" action="ppaction://hlinksldjump">
                <a:extLst>
                  <a:ext uri="{A12FA001-AC4F-418D-AE19-62706E023703}">
                    <ahyp:hlinkClr xmlns:ahyp="http://schemas.microsoft.com/office/drawing/2018/hyperlinkcolor" val="tx"/>
                  </a:ext>
                </a:extLst>
              </a:hlinkClick>
            </a:rPr>
            <a:t>La protection sociale en France</a:t>
          </a:r>
          <a:endParaRPr lang="fr-FR" sz="1800" baseline="0">
            <a:solidFill>
              <a:schemeClr val="bg1"/>
            </a:solidFill>
            <a:latin typeface="Verdana" panose="020B0604030504040204" pitchFamily="34" charset="0"/>
            <a:ea typeface="Verdana" panose="020B0604030504040204" pitchFamily="34" charset="0"/>
          </a:endParaRPr>
        </a:p>
      </dgm:t>
    </dgm:pt>
    <dgm:pt modelId="{462CDEB4-8042-4C2A-8999-DE00574BA30B}" type="parTrans" cxnId="{1D9BD6D3-C9A3-46F2-95BF-1479C73EADA9}">
      <dgm:prSet/>
      <dgm:spPr/>
      <dgm:t>
        <a:bodyPr/>
        <a:lstStyle/>
        <a:p>
          <a:endParaRPr lang="fr-FR"/>
        </a:p>
      </dgm:t>
    </dgm:pt>
    <dgm:pt modelId="{A82B6548-CC0B-4E48-835D-25655FC07B84}" type="sibTrans" cxnId="{1D9BD6D3-C9A3-46F2-95BF-1479C73EADA9}">
      <dgm:prSet/>
      <dgm:spPr/>
      <dgm:t>
        <a:bodyPr/>
        <a:lstStyle/>
        <a:p>
          <a:endParaRPr lang="fr-FR"/>
        </a:p>
      </dgm:t>
    </dgm:pt>
    <dgm:pt modelId="{429BED57-9051-4B96-B25F-5096F2F55D56}" type="pres">
      <dgm:prSet presAssocID="{8E139AD0-5699-4745-B129-3A7C60DE0B34}" presName="outerComposite" presStyleCnt="0">
        <dgm:presLayoutVars>
          <dgm:chMax val="5"/>
          <dgm:dir/>
          <dgm:resizeHandles val="exact"/>
        </dgm:presLayoutVars>
      </dgm:prSet>
      <dgm:spPr/>
    </dgm:pt>
    <dgm:pt modelId="{E4B39D7D-34AD-4BDD-B466-F73B52CF39A2}" type="pres">
      <dgm:prSet presAssocID="{8E139AD0-5699-4745-B129-3A7C60DE0B34}" presName="dummyMaxCanvas" presStyleCnt="0">
        <dgm:presLayoutVars/>
      </dgm:prSet>
      <dgm:spPr/>
    </dgm:pt>
    <dgm:pt modelId="{1A6474A4-6811-4CE7-A66C-4750A37F4686}" type="pres">
      <dgm:prSet presAssocID="{8E139AD0-5699-4745-B129-3A7C60DE0B34}" presName="FourNodes_1" presStyleLbl="node1" presStyleIdx="0" presStyleCnt="4">
        <dgm:presLayoutVars>
          <dgm:bulletEnabled val="1"/>
        </dgm:presLayoutVars>
      </dgm:prSet>
      <dgm:spPr/>
    </dgm:pt>
    <dgm:pt modelId="{2982CBC8-B169-4256-BC1F-381B46D74C76}" type="pres">
      <dgm:prSet presAssocID="{8E139AD0-5699-4745-B129-3A7C60DE0B34}" presName="FourNodes_2" presStyleLbl="node1" presStyleIdx="1" presStyleCnt="4">
        <dgm:presLayoutVars>
          <dgm:bulletEnabled val="1"/>
        </dgm:presLayoutVars>
      </dgm:prSet>
      <dgm:spPr/>
    </dgm:pt>
    <dgm:pt modelId="{B470CCEE-765C-4FC7-BE62-A1F13A85E4E4}" type="pres">
      <dgm:prSet presAssocID="{8E139AD0-5699-4745-B129-3A7C60DE0B34}" presName="FourNodes_3" presStyleLbl="node1" presStyleIdx="2" presStyleCnt="4">
        <dgm:presLayoutVars>
          <dgm:bulletEnabled val="1"/>
        </dgm:presLayoutVars>
      </dgm:prSet>
      <dgm:spPr/>
    </dgm:pt>
    <dgm:pt modelId="{49E6B4A5-00EB-4AFB-AC44-A2274253EB84}" type="pres">
      <dgm:prSet presAssocID="{8E139AD0-5699-4745-B129-3A7C60DE0B34}" presName="FourNodes_4" presStyleLbl="node1" presStyleIdx="3" presStyleCnt="4">
        <dgm:presLayoutVars>
          <dgm:bulletEnabled val="1"/>
        </dgm:presLayoutVars>
      </dgm:prSet>
      <dgm:spPr/>
    </dgm:pt>
    <dgm:pt modelId="{2539FE79-F009-4CE3-AE83-1AB91674C1C0}" type="pres">
      <dgm:prSet presAssocID="{8E139AD0-5699-4745-B129-3A7C60DE0B34}" presName="FourConn_1-2" presStyleLbl="fgAccFollowNode1" presStyleIdx="0" presStyleCnt="3">
        <dgm:presLayoutVars>
          <dgm:bulletEnabled val="1"/>
        </dgm:presLayoutVars>
      </dgm:prSet>
      <dgm:spPr/>
    </dgm:pt>
    <dgm:pt modelId="{7BFFBCE8-2006-4E0F-A15E-3BCC7D1DA496}" type="pres">
      <dgm:prSet presAssocID="{8E139AD0-5699-4745-B129-3A7C60DE0B34}" presName="FourConn_2-3" presStyleLbl="fgAccFollowNode1" presStyleIdx="1" presStyleCnt="3">
        <dgm:presLayoutVars>
          <dgm:bulletEnabled val="1"/>
        </dgm:presLayoutVars>
      </dgm:prSet>
      <dgm:spPr/>
    </dgm:pt>
    <dgm:pt modelId="{B5C57B3E-4420-4D06-9A89-AA6EBE49EB1D}" type="pres">
      <dgm:prSet presAssocID="{8E139AD0-5699-4745-B129-3A7C60DE0B34}" presName="FourConn_3-4" presStyleLbl="fgAccFollowNode1" presStyleIdx="2" presStyleCnt="3">
        <dgm:presLayoutVars>
          <dgm:bulletEnabled val="1"/>
        </dgm:presLayoutVars>
      </dgm:prSet>
      <dgm:spPr/>
    </dgm:pt>
    <dgm:pt modelId="{7F4C7FF4-853E-4C3E-90C8-9A15F674A299}" type="pres">
      <dgm:prSet presAssocID="{8E139AD0-5699-4745-B129-3A7C60DE0B34}" presName="FourNodes_1_text" presStyleLbl="node1" presStyleIdx="3" presStyleCnt="4">
        <dgm:presLayoutVars>
          <dgm:bulletEnabled val="1"/>
        </dgm:presLayoutVars>
      </dgm:prSet>
      <dgm:spPr/>
    </dgm:pt>
    <dgm:pt modelId="{A02F7246-3D8D-45AC-87F6-1DBFF109932C}" type="pres">
      <dgm:prSet presAssocID="{8E139AD0-5699-4745-B129-3A7C60DE0B34}" presName="FourNodes_2_text" presStyleLbl="node1" presStyleIdx="3" presStyleCnt="4">
        <dgm:presLayoutVars>
          <dgm:bulletEnabled val="1"/>
        </dgm:presLayoutVars>
      </dgm:prSet>
      <dgm:spPr/>
    </dgm:pt>
    <dgm:pt modelId="{BD9CBEAE-F86D-405D-BC44-5EDC58C0D95E}" type="pres">
      <dgm:prSet presAssocID="{8E139AD0-5699-4745-B129-3A7C60DE0B34}" presName="FourNodes_3_text" presStyleLbl="node1" presStyleIdx="3" presStyleCnt="4">
        <dgm:presLayoutVars>
          <dgm:bulletEnabled val="1"/>
        </dgm:presLayoutVars>
      </dgm:prSet>
      <dgm:spPr/>
    </dgm:pt>
    <dgm:pt modelId="{DDAEC630-59F2-4BEE-8A43-353B84DB4C80}" type="pres">
      <dgm:prSet presAssocID="{8E139AD0-5699-4745-B129-3A7C60DE0B34}" presName="FourNodes_4_text" presStyleLbl="node1" presStyleIdx="3" presStyleCnt="4">
        <dgm:presLayoutVars>
          <dgm:bulletEnabled val="1"/>
        </dgm:presLayoutVars>
      </dgm:prSet>
      <dgm:spPr/>
    </dgm:pt>
  </dgm:ptLst>
  <dgm:cxnLst>
    <dgm:cxn modelId="{16111012-3E92-4F85-93DA-C56805253B5E}" srcId="{8E139AD0-5699-4745-B129-3A7C60DE0B34}" destId="{C244B684-9559-4E66-A246-43782C5BB1EE}" srcOrd="0" destOrd="0" parTransId="{C4143785-40B9-48C5-80F3-E8D89F639CBE}" sibTransId="{B07F24D3-DF2E-488B-9ED4-1181C7AE82C9}"/>
    <dgm:cxn modelId="{9466262A-8816-49A3-A0C7-E9BDD6C5CF32}" type="presOf" srcId="{ECB99A45-6A00-4DA0-ADC2-0FB09FB581FE}" destId="{2982CBC8-B169-4256-BC1F-381B46D74C76}" srcOrd="0" destOrd="0" presId="urn:microsoft.com/office/officeart/2005/8/layout/vProcess5"/>
    <dgm:cxn modelId="{3905156B-2A8E-420F-BDA8-3F2E57402B54}" type="presOf" srcId="{2F49B1ED-E3E4-42D6-AF62-83DD1D946AA3}" destId="{B470CCEE-765C-4FC7-BE62-A1F13A85E4E4}" srcOrd="0" destOrd="0" presId="urn:microsoft.com/office/officeart/2005/8/layout/vProcess5"/>
    <dgm:cxn modelId="{2CECCC74-8BED-4CFB-8BAC-55E31CCB2A93}" type="presOf" srcId="{24EB9C8B-7C33-49E6-BB11-89B381070DAB}" destId="{DDAEC630-59F2-4BEE-8A43-353B84DB4C80}" srcOrd="1" destOrd="0" presId="urn:microsoft.com/office/officeart/2005/8/layout/vProcess5"/>
    <dgm:cxn modelId="{067C6C75-DA0B-4E8F-BE35-5FB698219D18}" type="presOf" srcId="{C244B684-9559-4E66-A246-43782C5BB1EE}" destId="{1A6474A4-6811-4CE7-A66C-4750A37F4686}" srcOrd="0" destOrd="0" presId="urn:microsoft.com/office/officeart/2005/8/layout/vProcess5"/>
    <dgm:cxn modelId="{F1A2A1A0-1AED-4227-A179-13CE0915D312}" type="presOf" srcId="{8E139AD0-5699-4745-B129-3A7C60DE0B34}" destId="{429BED57-9051-4B96-B25F-5096F2F55D56}" srcOrd="0" destOrd="0" presId="urn:microsoft.com/office/officeart/2005/8/layout/vProcess5"/>
    <dgm:cxn modelId="{7A40F4A3-E2D7-4937-A9C0-3644178C10F2}" type="presOf" srcId="{24EB9C8B-7C33-49E6-BB11-89B381070DAB}" destId="{49E6B4A5-00EB-4AFB-AC44-A2274253EB84}" srcOrd="0" destOrd="0" presId="urn:microsoft.com/office/officeart/2005/8/layout/vProcess5"/>
    <dgm:cxn modelId="{3C0EE1B4-3918-4467-9F46-A0359CE9F73D}" type="presOf" srcId="{A82B6548-CC0B-4E48-835D-25655FC07B84}" destId="{B5C57B3E-4420-4D06-9A89-AA6EBE49EB1D}" srcOrd="0" destOrd="0" presId="urn:microsoft.com/office/officeart/2005/8/layout/vProcess5"/>
    <dgm:cxn modelId="{4E15B5B6-8DFB-40A3-930B-B3A116099C37}" type="presOf" srcId="{B07F24D3-DF2E-488B-9ED4-1181C7AE82C9}" destId="{2539FE79-F009-4CE3-AE83-1AB91674C1C0}" srcOrd="0" destOrd="0" presId="urn:microsoft.com/office/officeart/2005/8/layout/vProcess5"/>
    <dgm:cxn modelId="{304BC6B8-23EF-4EEC-8449-62AF83B67DD2}" type="presOf" srcId="{E13FFCD0-5724-4CAA-B1DA-913E45EBE953}" destId="{7BFFBCE8-2006-4E0F-A15E-3BCC7D1DA496}" srcOrd="0" destOrd="0" presId="urn:microsoft.com/office/officeart/2005/8/layout/vProcess5"/>
    <dgm:cxn modelId="{6EB7C4C1-C30D-4129-84AD-5EEF15037DC5}" srcId="{8E139AD0-5699-4745-B129-3A7C60DE0B34}" destId="{ECB99A45-6A00-4DA0-ADC2-0FB09FB581FE}" srcOrd="1" destOrd="0" parTransId="{DDC63EAA-CFED-47A1-9B93-6BF11A73841B}" sibTransId="{E13FFCD0-5724-4CAA-B1DA-913E45EBE953}"/>
    <dgm:cxn modelId="{967165CD-B313-4CE7-A5A2-574A5AE372DD}" type="presOf" srcId="{ECB99A45-6A00-4DA0-ADC2-0FB09FB581FE}" destId="{A02F7246-3D8D-45AC-87F6-1DBFF109932C}" srcOrd="1" destOrd="0" presId="urn:microsoft.com/office/officeart/2005/8/layout/vProcess5"/>
    <dgm:cxn modelId="{06128DCF-2F16-4B16-BA1B-A8BEAA291450}" type="presOf" srcId="{2F49B1ED-E3E4-42D6-AF62-83DD1D946AA3}" destId="{BD9CBEAE-F86D-405D-BC44-5EDC58C0D95E}" srcOrd="1" destOrd="0" presId="urn:microsoft.com/office/officeart/2005/8/layout/vProcess5"/>
    <dgm:cxn modelId="{1D9BD6D3-C9A3-46F2-95BF-1479C73EADA9}" srcId="{8E139AD0-5699-4745-B129-3A7C60DE0B34}" destId="{2F49B1ED-E3E4-42D6-AF62-83DD1D946AA3}" srcOrd="2" destOrd="0" parTransId="{462CDEB4-8042-4C2A-8999-DE00574BA30B}" sibTransId="{A82B6548-CC0B-4E48-835D-25655FC07B84}"/>
    <dgm:cxn modelId="{B470E5D3-71C8-430E-B616-41141474A75D}" srcId="{8E139AD0-5699-4745-B129-3A7C60DE0B34}" destId="{24EB9C8B-7C33-49E6-BB11-89B381070DAB}" srcOrd="3" destOrd="0" parTransId="{D2703421-2B2E-4C95-B728-E653CBDD5D38}" sibTransId="{F161C632-C446-4497-91DA-E8F6BB6AD688}"/>
    <dgm:cxn modelId="{163E87D6-1F38-44B3-B050-302158224FE7}" type="presOf" srcId="{C244B684-9559-4E66-A246-43782C5BB1EE}" destId="{7F4C7FF4-853E-4C3E-90C8-9A15F674A299}" srcOrd="1" destOrd="0" presId="urn:microsoft.com/office/officeart/2005/8/layout/vProcess5"/>
    <dgm:cxn modelId="{FC0198D5-C05E-416E-AAD3-2EF2A7F8CD9A}" type="presParOf" srcId="{429BED57-9051-4B96-B25F-5096F2F55D56}" destId="{E4B39D7D-34AD-4BDD-B466-F73B52CF39A2}" srcOrd="0" destOrd="0" presId="urn:microsoft.com/office/officeart/2005/8/layout/vProcess5"/>
    <dgm:cxn modelId="{2A59CA2B-FB00-45CE-82A6-6132B467F7BF}" type="presParOf" srcId="{429BED57-9051-4B96-B25F-5096F2F55D56}" destId="{1A6474A4-6811-4CE7-A66C-4750A37F4686}" srcOrd="1" destOrd="0" presId="urn:microsoft.com/office/officeart/2005/8/layout/vProcess5"/>
    <dgm:cxn modelId="{3383318C-004F-42C5-81DA-34B01EF6650B}" type="presParOf" srcId="{429BED57-9051-4B96-B25F-5096F2F55D56}" destId="{2982CBC8-B169-4256-BC1F-381B46D74C76}" srcOrd="2" destOrd="0" presId="urn:microsoft.com/office/officeart/2005/8/layout/vProcess5"/>
    <dgm:cxn modelId="{19076DBC-361D-4976-8A91-220857C74A30}" type="presParOf" srcId="{429BED57-9051-4B96-B25F-5096F2F55D56}" destId="{B470CCEE-765C-4FC7-BE62-A1F13A85E4E4}" srcOrd="3" destOrd="0" presId="urn:microsoft.com/office/officeart/2005/8/layout/vProcess5"/>
    <dgm:cxn modelId="{C39001D4-F93E-43AA-A952-C1DB22034113}" type="presParOf" srcId="{429BED57-9051-4B96-B25F-5096F2F55D56}" destId="{49E6B4A5-00EB-4AFB-AC44-A2274253EB84}" srcOrd="4" destOrd="0" presId="urn:microsoft.com/office/officeart/2005/8/layout/vProcess5"/>
    <dgm:cxn modelId="{9D4EFE1B-3D01-44DE-9BA6-450F67D2E2A3}" type="presParOf" srcId="{429BED57-9051-4B96-B25F-5096F2F55D56}" destId="{2539FE79-F009-4CE3-AE83-1AB91674C1C0}" srcOrd="5" destOrd="0" presId="urn:microsoft.com/office/officeart/2005/8/layout/vProcess5"/>
    <dgm:cxn modelId="{AAD0377A-74E9-4729-ACE5-AA71CE272F93}" type="presParOf" srcId="{429BED57-9051-4B96-B25F-5096F2F55D56}" destId="{7BFFBCE8-2006-4E0F-A15E-3BCC7D1DA496}" srcOrd="6" destOrd="0" presId="urn:microsoft.com/office/officeart/2005/8/layout/vProcess5"/>
    <dgm:cxn modelId="{B226BFF4-6796-4EB8-8C0E-08BC474F8215}" type="presParOf" srcId="{429BED57-9051-4B96-B25F-5096F2F55D56}" destId="{B5C57B3E-4420-4D06-9A89-AA6EBE49EB1D}" srcOrd="7" destOrd="0" presId="urn:microsoft.com/office/officeart/2005/8/layout/vProcess5"/>
    <dgm:cxn modelId="{49F7260E-AF96-444B-9966-2B75D846EF4D}" type="presParOf" srcId="{429BED57-9051-4B96-B25F-5096F2F55D56}" destId="{7F4C7FF4-853E-4C3E-90C8-9A15F674A299}" srcOrd="8" destOrd="0" presId="urn:microsoft.com/office/officeart/2005/8/layout/vProcess5"/>
    <dgm:cxn modelId="{122EADC9-D786-4A5D-B469-D6092E665799}" type="presParOf" srcId="{429BED57-9051-4B96-B25F-5096F2F55D56}" destId="{A02F7246-3D8D-45AC-87F6-1DBFF109932C}" srcOrd="9" destOrd="0" presId="urn:microsoft.com/office/officeart/2005/8/layout/vProcess5"/>
    <dgm:cxn modelId="{545C86D1-8BA4-4739-8070-95B504AC59E3}" type="presParOf" srcId="{429BED57-9051-4B96-B25F-5096F2F55D56}" destId="{BD9CBEAE-F86D-405D-BC44-5EDC58C0D95E}" srcOrd="10" destOrd="0" presId="urn:microsoft.com/office/officeart/2005/8/layout/vProcess5"/>
    <dgm:cxn modelId="{D3F24D45-4559-4DB7-95F1-7AAD08722156}" type="presParOf" srcId="{429BED57-9051-4B96-B25F-5096F2F55D56}" destId="{DDAEC630-59F2-4BEE-8A43-353B84DB4C80}"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474A4-6811-4CE7-A66C-4750A37F4686}">
      <dsp:nvSpPr>
        <dsp:cNvPr id="0" name=""/>
        <dsp:cNvSpPr/>
      </dsp:nvSpPr>
      <dsp:spPr>
        <a:xfrm>
          <a:off x="0" y="0"/>
          <a:ext cx="5711707" cy="930347"/>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u="none" kern="1200" baseline="0">
              <a:solidFill>
                <a:schemeClr val="bg1"/>
              </a:solidFill>
              <a:latin typeface="Verdana" panose="020B0604030504040204" pitchFamily="34" charset="0"/>
              <a:ea typeface="Verdana" panose="020B0604030504040204" pitchFamily="34" charset="0"/>
            </a:rPr>
            <a:t>1 - </a:t>
          </a:r>
          <a:r>
            <a:rPr lang="fr-FR" sz="1800" u="none" kern="1200" baseline="0">
              <a:solidFill>
                <a:schemeClr val="bg1"/>
              </a:solidFill>
              <a:latin typeface="Verdana" panose="020B0604030504040204" pitchFamily="34" charset="0"/>
              <a:ea typeface="Verdana" panose="020B0604030504040204" pitchFamily="34" charset="0"/>
              <a:hlinkClick xmlns:r="http://schemas.openxmlformats.org/officeDocument/2006/relationships" r:id="" action="ppaction://hlinksldjump">
                <a:extLst>
                  <a:ext uri="{A12FA001-AC4F-418D-AE19-62706E023703}">
                    <ahyp:hlinkClr xmlns:ahyp="http://schemas.microsoft.com/office/drawing/2018/hyperlinkcolor" val="tx"/>
                  </a:ext>
                </a:extLst>
              </a:hlinkClick>
            </a:rPr>
            <a:t>La découverte de la structure d’accueil et ses métiers</a:t>
          </a:r>
          <a:endParaRPr lang="fr-FR" sz="1800" u="none" kern="1200" baseline="0">
            <a:solidFill>
              <a:schemeClr val="bg1"/>
            </a:solidFill>
            <a:latin typeface="Verdana" panose="020B0604030504040204" pitchFamily="34" charset="0"/>
            <a:ea typeface="Verdana" panose="020B0604030504040204" pitchFamily="34" charset="0"/>
          </a:endParaRPr>
        </a:p>
      </dsp:txBody>
      <dsp:txXfrm>
        <a:off x="27249" y="27249"/>
        <a:ext cx="4629175" cy="875849"/>
      </dsp:txXfrm>
    </dsp:sp>
    <dsp:sp modelId="{2982CBC8-B169-4256-BC1F-381B46D74C76}">
      <dsp:nvSpPr>
        <dsp:cNvPr id="0" name=""/>
        <dsp:cNvSpPr/>
      </dsp:nvSpPr>
      <dsp:spPr>
        <a:xfrm>
          <a:off x="478355" y="1099501"/>
          <a:ext cx="5711707" cy="930347"/>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baseline="0">
              <a:solidFill>
                <a:schemeClr val="tx2"/>
              </a:solidFill>
              <a:latin typeface="Verdana" panose="020B0604030504040204" pitchFamily="34" charset="0"/>
              <a:ea typeface="Verdana" panose="020B0604030504040204" pitchFamily="34" charset="0"/>
            </a:rPr>
            <a:t>2 - </a:t>
          </a:r>
          <a:r>
            <a:rPr lang="fr-FR" sz="1800" kern="1200" baseline="0">
              <a:solidFill>
                <a:schemeClr val="tx2"/>
              </a:solidFill>
              <a:latin typeface="Verdana" panose="020B0604030504040204" pitchFamily="34" charset="0"/>
              <a:ea typeface="Verdana" panose="020B0604030504040204" pitchFamily="34" charset="0"/>
              <a:hlinkClick xmlns:r="http://schemas.openxmlformats.org/officeDocument/2006/relationships" r:id="" action="ppaction://hlinksldjump">
                <a:extLst>
                  <a:ext uri="{A12FA001-AC4F-418D-AE19-62706E023703}">
                    <ahyp:hlinkClr xmlns:ahyp="http://schemas.microsoft.com/office/drawing/2018/hyperlinkcolor" val="tx"/>
                  </a:ext>
                </a:extLst>
              </a:hlinkClick>
            </a:rPr>
            <a:t>L’économie sociale et solidaire (ESS)</a:t>
          </a:r>
          <a:endParaRPr lang="fr-FR" sz="1800" kern="1200" baseline="0">
            <a:solidFill>
              <a:schemeClr val="tx2"/>
            </a:solidFill>
            <a:latin typeface="Verdana" panose="020B0604030504040204" pitchFamily="34" charset="0"/>
            <a:ea typeface="Verdana" panose="020B0604030504040204" pitchFamily="34" charset="0"/>
          </a:endParaRPr>
        </a:p>
      </dsp:txBody>
      <dsp:txXfrm>
        <a:off x="505604" y="1126750"/>
        <a:ext cx="4574127" cy="875849"/>
      </dsp:txXfrm>
    </dsp:sp>
    <dsp:sp modelId="{B470CCEE-765C-4FC7-BE62-A1F13A85E4E4}">
      <dsp:nvSpPr>
        <dsp:cNvPr id="0" name=""/>
        <dsp:cNvSpPr/>
      </dsp:nvSpPr>
      <dsp:spPr>
        <a:xfrm>
          <a:off x="949571" y="2199003"/>
          <a:ext cx="5711707" cy="930347"/>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baseline="0">
              <a:latin typeface="Verdana" panose="020B0604030504040204" pitchFamily="34" charset="0"/>
              <a:ea typeface="Verdana" panose="020B0604030504040204" pitchFamily="34" charset="0"/>
            </a:rPr>
            <a:t>3 - </a:t>
          </a:r>
          <a:r>
            <a:rPr lang="fr-FR" sz="1800" kern="1200" baseline="0">
              <a:solidFill>
                <a:schemeClr val="bg1"/>
              </a:solidFill>
              <a:latin typeface="Verdana" panose="020B0604030504040204" pitchFamily="34" charset="0"/>
              <a:ea typeface="Verdana" panose="020B0604030504040204" pitchFamily="34" charset="0"/>
              <a:hlinkClick xmlns:r="http://schemas.openxmlformats.org/officeDocument/2006/relationships" r:id="" action="ppaction://hlinksldjump">
                <a:extLst>
                  <a:ext uri="{A12FA001-AC4F-418D-AE19-62706E023703}">
                    <ahyp:hlinkClr xmlns:ahyp="http://schemas.microsoft.com/office/drawing/2018/hyperlinkcolor" val="tx"/>
                  </a:ext>
                </a:extLst>
              </a:hlinkClick>
            </a:rPr>
            <a:t>La protection sociale en France</a:t>
          </a:r>
          <a:endParaRPr lang="fr-FR" sz="1800" kern="1200" baseline="0">
            <a:solidFill>
              <a:schemeClr val="bg1"/>
            </a:solidFill>
            <a:latin typeface="Verdana" panose="020B0604030504040204" pitchFamily="34" charset="0"/>
            <a:ea typeface="Verdana" panose="020B0604030504040204" pitchFamily="34" charset="0"/>
          </a:endParaRPr>
        </a:p>
      </dsp:txBody>
      <dsp:txXfrm>
        <a:off x="976820" y="2226252"/>
        <a:ext cx="4581267" cy="875849"/>
      </dsp:txXfrm>
    </dsp:sp>
    <dsp:sp modelId="{49E6B4A5-00EB-4AFB-AC44-A2274253EB84}">
      <dsp:nvSpPr>
        <dsp:cNvPr id="0" name=""/>
        <dsp:cNvSpPr/>
      </dsp:nvSpPr>
      <dsp:spPr>
        <a:xfrm>
          <a:off x="1427926" y="3298505"/>
          <a:ext cx="5711707" cy="930347"/>
        </a:xfrm>
        <a:prstGeom prst="roundRect">
          <a:avLst>
            <a:gd name="adj" fmla="val 1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baseline="0">
              <a:latin typeface="Verdana" panose="020B0604030504040204" pitchFamily="34" charset="0"/>
              <a:ea typeface="Verdana" panose="020B0604030504040204" pitchFamily="34" charset="0"/>
            </a:rPr>
            <a:t>4 - </a:t>
          </a:r>
          <a:r>
            <a:rPr lang="fr-FR" sz="1800" kern="1200" baseline="0">
              <a:solidFill>
                <a:schemeClr val="bg1"/>
              </a:solidFill>
              <a:latin typeface="Verdana" panose="020B0604030504040204" pitchFamily="34" charset="0"/>
              <a:ea typeface="Verdana" panose="020B0604030504040204" pitchFamily="34" charset="0"/>
              <a:hlinkClick xmlns:r="http://schemas.openxmlformats.org/officeDocument/2006/relationships" r:id="" action="ppaction://hlinksldjump">
                <a:extLst>
                  <a:ext uri="{A12FA001-AC4F-418D-AE19-62706E023703}">
                    <ahyp:hlinkClr xmlns:ahyp="http://schemas.microsoft.com/office/drawing/2018/hyperlinkcolor" val="tx"/>
                  </a:ext>
                </a:extLst>
              </a:hlinkClick>
            </a:rPr>
            <a:t>Le bilan et le lexique</a:t>
          </a:r>
          <a:endParaRPr lang="fr-FR" sz="1800" kern="1200" baseline="0">
            <a:solidFill>
              <a:schemeClr val="bg1"/>
            </a:solidFill>
            <a:latin typeface="Verdana" panose="020B0604030504040204" pitchFamily="34" charset="0"/>
            <a:ea typeface="Verdana" panose="020B0604030504040204" pitchFamily="34" charset="0"/>
          </a:endParaRPr>
        </a:p>
      </dsp:txBody>
      <dsp:txXfrm>
        <a:off x="1455175" y="3325754"/>
        <a:ext cx="4574127" cy="875849"/>
      </dsp:txXfrm>
    </dsp:sp>
    <dsp:sp modelId="{2539FE79-F009-4CE3-AE83-1AB91674C1C0}">
      <dsp:nvSpPr>
        <dsp:cNvPr id="0" name=""/>
        <dsp:cNvSpPr/>
      </dsp:nvSpPr>
      <dsp:spPr>
        <a:xfrm>
          <a:off x="5106981" y="712561"/>
          <a:ext cx="604725" cy="604725"/>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fr-FR" sz="2700" kern="1200"/>
        </a:p>
      </dsp:txBody>
      <dsp:txXfrm>
        <a:off x="5243044" y="712561"/>
        <a:ext cx="332599" cy="455056"/>
      </dsp:txXfrm>
    </dsp:sp>
    <dsp:sp modelId="{7BFFBCE8-2006-4E0F-A15E-3BCC7D1DA496}">
      <dsp:nvSpPr>
        <dsp:cNvPr id="0" name=""/>
        <dsp:cNvSpPr/>
      </dsp:nvSpPr>
      <dsp:spPr>
        <a:xfrm>
          <a:off x="5585336" y="1812063"/>
          <a:ext cx="604725" cy="604725"/>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fr-FR" sz="2700" kern="1200"/>
        </a:p>
      </dsp:txBody>
      <dsp:txXfrm>
        <a:off x="5721399" y="1812063"/>
        <a:ext cx="332599" cy="455056"/>
      </dsp:txXfrm>
    </dsp:sp>
    <dsp:sp modelId="{B5C57B3E-4420-4D06-9A89-AA6EBE49EB1D}">
      <dsp:nvSpPr>
        <dsp:cNvPr id="0" name=""/>
        <dsp:cNvSpPr/>
      </dsp:nvSpPr>
      <dsp:spPr>
        <a:xfrm>
          <a:off x="6056552" y="2911565"/>
          <a:ext cx="604725" cy="604725"/>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fr-FR" sz="2700" kern="1200"/>
        </a:p>
      </dsp:txBody>
      <dsp:txXfrm>
        <a:off x="6192615" y="2911565"/>
        <a:ext cx="332599" cy="455056"/>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F5B88D2-DBFE-452C-BFD0-65FBA0F97CCF}"/>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a:p>
        </p:txBody>
      </p:sp>
      <p:sp>
        <p:nvSpPr>
          <p:cNvPr id="3" name="Espace réservé de la date 2">
            <a:extLst>
              <a:ext uri="{FF2B5EF4-FFF2-40B4-BE49-F238E27FC236}">
                <a16:creationId xmlns:a16="http://schemas.microsoft.com/office/drawing/2014/main" id="{4FF90B4D-0534-4CB8-A703-853D57707992}"/>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endParaRPr lang="fr-FR"/>
          </a:p>
        </p:txBody>
      </p:sp>
      <p:sp>
        <p:nvSpPr>
          <p:cNvPr id="4" name="Espace réservé du pied de page 3">
            <a:extLst>
              <a:ext uri="{FF2B5EF4-FFF2-40B4-BE49-F238E27FC236}">
                <a16:creationId xmlns:a16="http://schemas.microsoft.com/office/drawing/2014/main" id="{DC0B890E-AF7E-447E-900D-24012EB479B0}"/>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a:p>
        </p:txBody>
      </p:sp>
      <p:sp>
        <p:nvSpPr>
          <p:cNvPr id="5" name="Espace réservé du numéro de diapositive 4">
            <a:extLst>
              <a:ext uri="{FF2B5EF4-FFF2-40B4-BE49-F238E27FC236}">
                <a16:creationId xmlns:a16="http://schemas.microsoft.com/office/drawing/2014/main" id="{675AB860-DDFC-487D-A4D3-51EF34A4870F}"/>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27EC9592-0C06-4C7A-8C41-894E9FB4B932}" type="slidenum">
              <a:rPr lang="fr-FR" smtClean="0"/>
              <a:t>‹N°›</a:t>
            </a:fld>
            <a:endParaRPr lang="fr-FR"/>
          </a:p>
        </p:txBody>
      </p:sp>
    </p:spTree>
    <p:extLst>
      <p:ext uri="{BB962C8B-B14F-4D97-AF65-F5344CB8AC3E}">
        <p14:creationId xmlns:p14="http://schemas.microsoft.com/office/powerpoint/2010/main" val="954493169"/>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endParaRPr lang="fr-FR"/>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620F9359-40A5-4A5A-8AD2-6B26EC1E0F33}" type="slidenum">
              <a:rPr lang="fr-FR" smtClean="0"/>
              <a:t>‹N°›</a:t>
            </a:fld>
            <a:endParaRPr lang="fr-FR"/>
          </a:p>
        </p:txBody>
      </p:sp>
    </p:spTree>
    <p:extLst>
      <p:ext uri="{BB962C8B-B14F-4D97-AF65-F5344CB8AC3E}">
        <p14:creationId xmlns:p14="http://schemas.microsoft.com/office/powerpoint/2010/main" val="3081009344"/>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endParaRPr lang="fr-FR"/>
          </a:p>
        </p:txBody>
      </p:sp>
    </p:spTree>
    <p:extLst>
      <p:ext uri="{BB962C8B-B14F-4D97-AF65-F5344CB8AC3E}">
        <p14:creationId xmlns:p14="http://schemas.microsoft.com/office/powerpoint/2010/main" val="2786796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86A47E99-F591-41E3-9AC8-7879A1A28213}"/>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322932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F3DEC508-887B-EB5C-C934-1CDF6860B46F}"/>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694499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9D371175-529E-E938-4583-FA5E00755C70}"/>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951267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9BE6F488-4A0B-A2EB-2D97-502328E20448}"/>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3233648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CECA299E-2163-89D0-9836-64386AFB0FA4}"/>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2315537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endParaRPr lang="fr-FR"/>
          </a:p>
        </p:txBody>
      </p:sp>
    </p:spTree>
    <p:extLst>
      <p:ext uri="{BB962C8B-B14F-4D97-AF65-F5344CB8AC3E}">
        <p14:creationId xmlns:p14="http://schemas.microsoft.com/office/powerpoint/2010/main" val="4168281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endParaRPr lang="fr-FR"/>
          </a:p>
        </p:txBody>
      </p:sp>
    </p:spTree>
    <p:extLst>
      <p:ext uri="{BB962C8B-B14F-4D97-AF65-F5344CB8AC3E}">
        <p14:creationId xmlns:p14="http://schemas.microsoft.com/office/powerpoint/2010/main" val="1743388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90752">
              <a:lnSpc>
                <a:spcPct val="115000"/>
              </a:lnSpc>
              <a:defRPr/>
            </a:pPr>
            <a:r>
              <a:rPr lang="fr-FR" sz="1300"/>
              <a:t>Quels sont les rôles des délégués du personnel ?</a:t>
            </a:r>
          </a:p>
          <a:p>
            <a:pPr>
              <a:lnSpc>
                <a:spcPct val="115000"/>
              </a:lnSpc>
              <a:defRPr/>
            </a:pPr>
            <a:endParaRPr lang="fr-FR" sz="1300" b="1" i="1">
              <a:ea typeface="Calibri" panose="020F0502020204030204" pitchFamily="34" charset="0"/>
              <a:cs typeface="Times New Roman" panose="02020603050405020304" pitchFamily="18" charset="0"/>
            </a:endParaRPr>
          </a:p>
          <a:p>
            <a:pPr>
              <a:lnSpc>
                <a:spcPct val="115000"/>
              </a:lnSpc>
              <a:defRPr/>
            </a:pPr>
            <a:endParaRPr lang="fr-FR" sz="1300" b="1" i="1">
              <a:ea typeface="Calibri" panose="020F0502020204030204" pitchFamily="34" charset="0"/>
              <a:cs typeface="Times New Roman" panose="02020603050405020304" pitchFamily="18" charset="0"/>
            </a:endParaRPr>
          </a:p>
          <a:p>
            <a:pPr>
              <a:lnSpc>
                <a:spcPct val="115000"/>
              </a:lnSpc>
              <a:defRPr/>
            </a:pPr>
            <a:r>
              <a:rPr lang="fr-FR" sz="1300" b="1" i="1">
                <a:ea typeface="Calibri" panose="020F0502020204030204" pitchFamily="34" charset="0"/>
                <a:cs typeface="Times New Roman" panose="02020603050405020304" pitchFamily="18" charset="0"/>
              </a:rPr>
              <a:t>Ex MGEN.</a:t>
            </a:r>
          </a:p>
          <a:p>
            <a:pPr>
              <a:lnSpc>
                <a:spcPct val="115000"/>
              </a:lnSpc>
              <a:defRPr/>
            </a:pPr>
            <a:r>
              <a:rPr lang="fr-FR" sz="1300" b="1">
                <a:solidFill>
                  <a:srgbClr val="0070C0"/>
                </a:solidFill>
                <a:ea typeface="Calibri" panose="020F0502020204030204" pitchFamily="34" charset="0"/>
                <a:cs typeface="Times New Roman" panose="02020603050405020304" pitchFamily="18" charset="0"/>
              </a:rPr>
              <a:t>A partir de la rubrique sur le site de : </a:t>
            </a:r>
            <a:endParaRPr lang="fr-FR" sz="1300">
              <a:ea typeface="Calibri" panose="020F0502020204030204" pitchFamily="34" charset="0"/>
              <a:cs typeface="Times New Roman" panose="02020603050405020304" pitchFamily="18" charset="0"/>
            </a:endParaRPr>
          </a:p>
          <a:p>
            <a:pPr>
              <a:lnSpc>
                <a:spcPct val="115000"/>
              </a:lnSpc>
              <a:defRPr/>
            </a:pPr>
            <a:r>
              <a:rPr lang="fr-FR" sz="1300" b="1">
                <a:ea typeface="Calibri" panose="020F0502020204030204" pitchFamily="34" charset="0"/>
                <a:cs typeface="Times New Roman" panose="02020603050405020304" pitchFamily="18" charset="0"/>
              </a:rPr>
              <a:t>1 – Qu’est-ce qu’un conseiller mutualiste ? </a:t>
            </a:r>
            <a:endParaRPr lang="fr-FR" sz="1300">
              <a:ea typeface="Calibri" panose="020F0502020204030204" pitchFamily="34" charset="0"/>
              <a:cs typeface="Times New Roman" panose="02020603050405020304" pitchFamily="18" charset="0"/>
            </a:endParaRPr>
          </a:p>
          <a:p>
            <a:pPr>
              <a:lnSpc>
                <a:spcPct val="115000"/>
              </a:lnSpc>
              <a:defRPr/>
            </a:pPr>
            <a:endParaRPr lang="fr-FR" sz="1300">
              <a:ea typeface="Calibri" panose="020F0502020204030204" pitchFamily="34" charset="0"/>
              <a:cs typeface="Times New Roman" panose="02020603050405020304" pitchFamily="18" charset="0"/>
            </a:endParaRPr>
          </a:p>
          <a:p>
            <a:pPr>
              <a:lnSpc>
                <a:spcPct val="115000"/>
              </a:lnSpc>
              <a:defRPr/>
            </a:pPr>
            <a:r>
              <a:rPr lang="fr-FR" sz="1300" b="1">
                <a:ea typeface="Calibri" panose="020F0502020204030204" pitchFamily="34" charset="0"/>
                <a:cs typeface="Times New Roman" panose="02020603050405020304" pitchFamily="18" charset="0"/>
              </a:rPr>
              <a:t>2 – Quelles sont ses missions ?</a:t>
            </a:r>
            <a:endParaRPr lang="fr-FR" sz="1300">
              <a:ea typeface="Calibri" panose="020F0502020204030204" pitchFamily="34" charset="0"/>
              <a:cs typeface="Times New Roman" panose="02020603050405020304" pitchFamily="18" charset="0"/>
            </a:endParaRPr>
          </a:p>
          <a:p>
            <a:pPr>
              <a:lnSpc>
                <a:spcPct val="115000"/>
              </a:lnSpc>
              <a:defRPr/>
            </a:pPr>
            <a:endParaRPr lang="fr-FR" sz="1300">
              <a:ea typeface="Calibri" panose="020F0502020204030204" pitchFamily="34" charset="0"/>
              <a:cs typeface="Times New Roman" panose="02020603050405020304" pitchFamily="18" charset="0"/>
            </a:endParaRPr>
          </a:p>
          <a:p>
            <a:pPr>
              <a:lnSpc>
                <a:spcPct val="115000"/>
              </a:lnSpc>
              <a:defRPr/>
            </a:pPr>
            <a:r>
              <a:rPr lang="fr-FR" sz="1300" b="1">
                <a:ea typeface="Calibri" panose="020F0502020204030204" pitchFamily="34" charset="0"/>
                <a:cs typeface="Times New Roman" panose="02020603050405020304" pitchFamily="18" charset="0"/>
              </a:rPr>
              <a:t>3 - Quel est le niveau d’étude requis ?</a:t>
            </a:r>
            <a:endParaRPr lang="fr-FR" sz="1300">
              <a:ea typeface="Calibri" panose="020F0502020204030204" pitchFamily="34" charset="0"/>
              <a:cs typeface="Times New Roman" panose="02020603050405020304" pitchFamily="18" charset="0"/>
            </a:endParaRPr>
          </a:p>
          <a:p>
            <a:pPr>
              <a:lnSpc>
                <a:spcPct val="115000"/>
              </a:lnSpc>
              <a:defRPr/>
            </a:pPr>
            <a:endParaRPr lang="fr-FR" sz="1300">
              <a:ea typeface="Calibri" panose="020F0502020204030204" pitchFamily="34" charset="0"/>
              <a:cs typeface="Times New Roman" panose="02020603050405020304" pitchFamily="18" charset="0"/>
            </a:endParaRPr>
          </a:p>
          <a:p>
            <a:pPr>
              <a:lnSpc>
                <a:spcPct val="115000"/>
              </a:lnSpc>
              <a:defRPr/>
            </a:pPr>
            <a:r>
              <a:rPr lang="fr-FR" sz="1300" b="1">
                <a:solidFill>
                  <a:srgbClr val="0070C0"/>
                </a:solidFill>
                <a:ea typeface="Calibri" panose="020F0502020204030204" pitchFamily="34" charset="0"/>
                <a:cs typeface="Times New Roman" panose="02020603050405020304" pitchFamily="18" charset="0"/>
              </a:rPr>
              <a:t>A partir du guide de recrutement sur le site internet : </a:t>
            </a:r>
            <a:endParaRPr lang="fr-FR" sz="1300">
              <a:ea typeface="Calibri" panose="020F0502020204030204" pitchFamily="34" charset="0"/>
              <a:cs typeface="Times New Roman" panose="02020603050405020304" pitchFamily="18" charset="0"/>
            </a:endParaRPr>
          </a:p>
          <a:p>
            <a:pPr>
              <a:lnSpc>
                <a:spcPct val="115000"/>
              </a:lnSpc>
              <a:defRPr/>
            </a:pPr>
            <a:r>
              <a:rPr lang="fr-FR" sz="1300" b="1">
                <a:ea typeface="Calibri" panose="020F0502020204030204" pitchFamily="34" charset="0"/>
                <a:cs typeface="Times New Roman" panose="02020603050405020304" pitchFamily="18" charset="0"/>
              </a:rPr>
              <a:t>1 - Quels sont les différents métiers proposés par MGEN ?</a:t>
            </a:r>
            <a:endParaRPr lang="fr-FR" sz="1300">
              <a:ea typeface="Calibri" panose="020F0502020204030204" pitchFamily="34" charset="0"/>
              <a:cs typeface="Times New Roman" panose="02020603050405020304" pitchFamily="18" charset="0"/>
            </a:endParaRPr>
          </a:p>
          <a:p>
            <a:pPr>
              <a:lnSpc>
                <a:spcPct val="115000"/>
              </a:lnSpc>
              <a:defRPr/>
            </a:pPr>
            <a:endParaRPr lang="fr-FR" sz="1300">
              <a:ea typeface="Calibri" panose="020F0502020204030204" pitchFamily="34" charset="0"/>
              <a:cs typeface="Times New Roman" panose="02020603050405020304" pitchFamily="18" charset="0"/>
            </a:endParaRPr>
          </a:p>
          <a:p>
            <a:pPr>
              <a:lnSpc>
                <a:spcPct val="115000"/>
              </a:lnSpc>
              <a:defRPr/>
            </a:pPr>
            <a:r>
              <a:rPr lang="fr-FR" sz="1300" b="1">
                <a:ea typeface="Calibri" panose="020F0502020204030204" pitchFamily="34" charset="0"/>
                <a:cs typeface="Times New Roman" panose="02020603050405020304" pitchFamily="18" charset="0"/>
              </a:rPr>
              <a:t>2 - Qu’est- ce que cela implique que d’être un employeur responsable ? </a:t>
            </a:r>
            <a:endParaRPr lang="fr-FR" sz="1300">
              <a:ea typeface="Calibri" panose="020F0502020204030204" pitchFamily="34" charset="0"/>
              <a:cs typeface="Times New Roman" panose="02020603050405020304" pitchFamily="18" charset="0"/>
            </a:endParaRPr>
          </a:p>
          <a:p>
            <a:pPr>
              <a:lnSpc>
                <a:spcPct val="115000"/>
              </a:lnSpc>
              <a:defRPr/>
            </a:pPr>
            <a:endParaRPr lang="fr-FR" sz="1300">
              <a:ea typeface="Calibri" panose="020F0502020204030204" pitchFamily="34" charset="0"/>
              <a:cs typeface="Times New Roman" panose="02020603050405020304" pitchFamily="18" charset="0"/>
            </a:endParaRPr>
          </a:p>
          <a:p>
            <a:pPr>
              <a:lnSpc>
                <a:spcPct val="115000"/>
              </a:lnSpc>
              <a:defRPr/>
            </a:pPr>
            <a:r>
              <a:rPr lang="fr-FR" sz="1300" b="1">
                <a:ea typeface="Calibri" panose="020F0502020204030204" pitchFamily="34" charset="0"/>
                <a:cs typeface="Times New Roman" panose="02020603050405020304" pitchFamily="18" charset="0"/>
              </a:rPr>
              <a:t>3 - Quelles sont les missions d’un téléconseillers dans le témoignage de  ?</a:t>
            </a:r>
          </a:p>
          <a:p>
            <a:endParaRPr lang="fr-FR"/>
          </a:p>
        </p:txBody>
      </p:sp>
      <p:sp>
        <p:nvSpPr>
          <p:cNvPr id="5" name="Espace réservé de la date 4">
            <a:extLst>
              <a:ext uri="{FF2B5EF4-FFF2-40B4-BE49-F238E27FC236}">
                <a16:creationId xmlns:a16="http://schemas.microsoft.com/office/drawing/2014/main" id="{2673E67F-6D09-E764-6E95-E8FB73244D42}"/>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1403723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endParaRPr lang="fr-FR"/>
          </a:p>
        </p:txBody>
      </p:sp>
    </p:spTree>
    <p:extLst>
      <p:ext uri="{BB962C8B-B14F-4D97-AF65-F5344CB8AC3E}">
        <p14:creationId xmlns:p14="http://schemas.microsoft.com/office/powerpoint/2010/main" val="1300724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D921D96F-567A-6518-B05E-CA24422E1528}"/>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3386477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556C0EB4-23FB-B13D-AD44-3E58E8A81C8B}"/>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3323845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B6617364-BFF3-18EE-6397-A0AA716D5477}"/>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4092175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5" name="Espace réservé de la date 4">
            <a:extLst>
              <a:ext uri="{FF2B5EF4-FFF2-40B4-BE49-F238E27FC236}">
                <a16:creationId xmlns:a16="http://schemas.microsoft.com/office/drawing/2014/main" id="{1AE8D709-0BDF-9A30-171F-1B6C8A8284D9}"/>
              </a:ext>
            </a:extLst>
          </p:cNvPr>
          <p:cNvSpPr>
            <a:spLocks noGrp="1"/>
          </p:cNvSpPr>
          <p:nvPr>
            <p:ph type="dt" idx="1"/>
          </p:nvPr>
        </p:nvSpPr>
        <p:spPr/>
        <p:txBody>
          <a:bodyPr/>
          <a:lstStyle/>
          <a:p>
            <a:endParaRPr lang="fr-FR"/>
          </a:p>
        </p:txBody>
      </p:sp>
    </p:spTree>
    <p:extLst>
      <p:ext uri="{BB962C8B-B14F-4D97-AF65-F5344CB8AC3E}">
        <p14:creationId xmlns:p14="http://schemas.microsoft.com/office/powerpoint/2010/main" val="3682257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8.svg"/><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EBD1B427-3BE5-446E-83E7-EB9526D6A29C}"/>
              </a:ext>
            </a:extLst>
          </p:cNvPr>
          <p:cNvSpPr>
            <a:spLocks noGrp="1"/>
          </p:cNvSpPr>
          <p:nvPr>
            <p:ph type="body" sz="quarter" idx="13"/>
          </p:nvPr>
        </p:nvSpPr>
        <p:spPr>
          <a:xfrm>
            <a:off x="1387138" y="3016760"/>
            <a:ext cx="9144000" cy="979055"/>
          </a:xfrm>
          <a:prstGeom prst="rect">
            <a:avLst/>
          </a:prstGeom>
        </p:spPr>
        <p:txBody>
          <a:bodyPr>
            <a:normAutofit/>
          </a:bodyPr>
          <a:lstStyle>
            <a:lvl1pPr algn="ctr">
              <a:defRPr sz="2800" b="0">
                <a:solidFill>
                  <a:schemeClr val="tx2"/>
                </a:solidFill>
                <a:latin typeface="Verdana" panose="020B0604030504040204" pitchFamily="34" charset="0"/>
                <a:ea typeface="Verdana" panose="020B0604030504040204" pitchFamily="34" charset="0"/>
              </a:defRPr>
            </a:lvl1pPr>
            <a:lvl5pPr marL="1828800" indent="0">
              <a:buNone/>
              <a:defRPr/>
            </a:lvl5pPr>
          </a:lstStyle>
          <a:p>
            <a:pPr lvl="0"/>
            <a:r>
              <a:rPr lang="fr-FR"/>
              <a:t>Cliquez pour modifier les styles du texte du masque</a:t>
            </a:r>
          </a:p>
        </p:txBody>
      </p:sp>
      <p:sp>
        <p:nvSpPr>
          <p:cNvPr id="6" name="Espace réservé du texte 5">
            <a:extLst>
              <a:ext uri="{FF2B5EF4-FFF2-40B4-BE49-F238E27FC236}">
                <a16:creationId xmlns:a16="http://schemas.microsoft.com/office/drawing/2014/main" id="{23AEF8EE-A121-4E45-BE1C-706E49C23FCE}"/>
              </a:ext>
            </a:extLst>
          </p:cNvPr>
          <p:cNvSpPr>
            <a:spLocks noGrp="1"/>
          </p:cNvSpPr>
          <p:nvPr>
            <p:ph type="body" sz="quarter" idx="15" hasCustomPrompt="1"/>
          </p:nvPr>
        </p:nvSpPr>
        <p:spPr>
          <a:xfrm>
            <a:off x="385188" y="6348045"/>
            <a:ext cx="3562350" cy="504049"/>
          </a:xfrm>
          <a:prstGeom prst="rect">
            <a:avLst/>
          </a:prstGeom>
        </p:spPr>
        <p:txBody>
          <a:bodyPr>
            <a:normAutofit/>
          </a:bodyPr>
          <a:lstStyle>
            <a:lvl1pPr>
              <a:defRPr sz="1200" b="0">
                <a:solidFill>
                  <a:schemeClr val="tx1"/>
                </a:solidFill>
                <a:latin typeface="HelveticaNeueLT Com 65 Md" panose="020B0604020202020204" pitchFamily="34" charset="0"/>
              </a:defRPr>
            </a:lvl1pPr>
          </a:lstStyle>
          <a:p>
            <a:pPr lvl="0"/>
            <a:fld id="{0DA0C6A7-BD30-4367-8A43-B345A5F78401}" type="datetime2">
              <a:rPr lang="fr-FR" smtClean="0"/>
              <a:t>mardi 25 janvier 2022</a:t>
            </a:fld>
            <a:endParaRPr lang="fr-FR"/>
          </a:p>
        </p:txBody>
      </p:sp>
      <p:sp>
        <p:nvSpPr>
          <p:cNvPr id="10" name="Espace réservé du texte 9">
            <a:extLst>
              <a:ext uri="{FF2B5EF4-FFF2-40B4-BE49-F238E27FC236}">
                <a16:creationId xmlns:a16="http://schemas.microsoft.com/office/drawing/2014/main" id="{11370AB6-1AD6-4872-A104-0936D7D883CB}"/>
              </a:ext>
            </a:extLst>
          </p:cNvPr>
          <p:cNvSpPr>
            <a:spLocks noGrp="1"/>
          </p:cNvSpPr>
          <p:nvPr>
            <p:ph type="body" sz="quarter" idx="14"/>
          </p:nvPr>
        </p:nvSpPr>
        <p:spPr>
          <a:xfrm>
            <a:off x="1387137" y="1062038"/>
            <a:ext cx="9143999" cy="1699450"/>
          </a:xfrm>
          <a:prstGeom prst="rect">
            <a:avLst/>
          </a:prstGeom>
        </p:spPr>
        <p:txBody>
          <a:bodyPr/>
          <a:lstStyle>
            <a:lvl1pPr algn="ctr">
              <a:defRPr sz="4800">
                <a:solidFill>
                  <a:schemeClr val="tx1"/>
                </a:solidFill>
                <a:latin typeface="Verdana" panose="020B0604030504040204" pitchFamily="34" charset="0"/>
                <a:ea typeface="Verdana" panose="020B0604030504040204" pitchFamily="34" charset="0"/>
              </a:defRPr>
            </a:lvl1pPr>
          </a:lstStyle>
          <a:p>
            <a:pPr lvl="0"/>
            <a:r>
              <a:rPr lang="fr-FR"/>
              <a:t>Cliquez pour modifier les styles du texte du masque</a:t>
            </a:r>
          </a:p>
        </p:txBody>
      </p:sp>
      <p:pic>
        <p:nvPicPr>
          <p:cNvPr id="4" name="Graphique 3">
            <a:extLst>
              <a:ext uri="{FF2B5EF4-FFF2-40B4-BE49-F238E27FC236}">
                <a16:creationId xmlns:a16="http://schemas.microsoft.com/office/drawing/2014/main" id="{4508A0E8-2697-E5E4-5102-236FAA8E722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04863" y="118984"/>
            <a:ext cx="1252070" cy="1133632"/>
          </a:xfrm>
          <a:prstGeom prst="rect">
            <a:avLst/>
          </a:prstGeom>
        </p:spPr>
      </p:pic>
    </p:spTree>
    <p:extLst>
      <p:ext uri="{BB962C8B-B14F-4D97-AF65-F5344CB8AC3E}">
        <p14:creationId xmlns:p14="http://schemas.microsoft.com/office/powerpoint/2010/main" val="1860057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2E4844-E32C-8389-B864-A000A065CAA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D19DEA2-DE13-32F3-0D84-B29C5EC80412}"/>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EBD0DFE-4173-DF01-6DA5-F7E371D583F1}"/>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0D67C517-15EA-ABED-D28B-8594AFBD9D2A}"/>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C9335B66-13DC-59C6-87EB-FA2042BD8636}"/>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988688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BD0BEB-C1C6-5DDF-6B7C-E5BB9628335B}"/>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FA63A75A-DEF5-68B2-4C6F-637730413FC2}"/>
              </a:ext>
            </a:extLst>
          </p:cNvPr>
          <p:cNvSpPr>
            <a:spLocks noGrp="1"/>
          </p:cNvSpPr>
          <p:nvPr>
            <p:ph idx="1"/>
          </p:nvPr>
        </p:nvSpPr>
        <p:spPr>
          <a:xfrm>
            <a:off x="838200" y="1825625"/>
            <a:ext cx="10515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28A0F44-EB68-5966-6AA7-3B62E47178E9}"/>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2E37DFB5-1CC6-C50E-2F51-330DF452C9F3}"/>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D72F5999-DC07-AEA4-4DAD-F9FDF717FCD3}"/>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3922036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C69FF5A-228E-2F2D-5F16-8438673D564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AC5249CF-C95A-BE71-09CB-372B9A83FD8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7F3145BD-7B3B-708F-1360-626D8F429D3A}"/>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E45F4DE8-1D75-4F2E-15FE-17606A1D5E28}"/>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D11261AE-9C63-7690-B82A-25590F9B39D5}"/>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2864291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07425A-F4A7-5C6A-FB5A-508B3DDB9BCC}"/>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8DBC157B-05C2-BD42-E085-8D3B10EE9A77}"/>
              </a:ext>
            </a:extLst>
          </p:cNvPr>
          <p:cNvSpPr>
            <a:spLocks noGrp="1"/>
          </p:cNvSpPr>
          <p:nvPr>
            <p:ph sz="half" idx="1"/>
          </p:nvPr>
        </p:nvSpPr>
        <p:spPr>
          <a:xfrm>
            <a:off x="838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05DAE8F-4C71-8FE8-9B7B-CE03C2893651}"/>
              </a:ext>
            </a:extLst>
          </p:cNvPr>
          <p:cNvSpPr>
            <a:spLocks noGrp="1"/>
          </p:cNvSpPr>
          <p:nvPr>
            <p:ph sz="half" idx="2"/>
          </p:nvPr>
        </p:nvSpPr>
        <p:spPr>
          <a:xfrm>
            <a:off x="6172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7C594F6-21AD-1709-575A-D3801CA7B725}"/>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6" name="Espace réservé du pied de page 5">
            <a:extLst>
              <a:ext uri="{FF2B5EF4-FFF2-40B4-BE49-F238E27FC236}">
                <a16:creationId xmlns:a16="http://schemas.microsoft.com/office/drawing/2014/main" id="{5B4086FC-65BF-8F61-8FDA-2209389C0E98}"/>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D2DCA441-0041-4EFD-7123-F409763319A9}"/>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11959663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1E3573-EC6C-2884-B296-17893F070E10}"/>
              </a:ext>
            </a:extLst>
          </p:cNvPr>
          <p:cNvSpPr>
            <a:spLocks noGrp="1"/>
          </p:cNvSpPr>
          <p:nvPr>
            <p:ph type="title"/>
          </p:nvPr>
        </p:nvSpPr>
        <p:spPr>
          <a:xfrm>
            <a:off x="839788" y="365125"/>
            <a:ext cx="10515600" cy="1325563"/>
          </a:xfrm>
          <a:prstGeom prst="rect">
            <a:avLst/>
          </a:prstGeom>
        </p:spPr>
        <p:txBody>
          <a:bodyPr/>
          <a:lstStyle/>
          <a:p>
            <a:r>
              <a:rPr lang="fr-FR"/>
              <a:t>Modifiez le style du titre</a:t>
            </a:r>
          </a:p>
        </p:txBody>
      </p:sp>
      <p:sp>
        <p:nvSpPr>
          <p:cNvPr id="3" name="Espace réservé du texte 2">
            <a:extLst>
              <a:ext uri="{FF2B5EF4-FFF2-40B4-BE49-F238E27FC236}">
                <a16:creationId xmlns:a16="http://schemas.microsoft.com/office/drawing/2014/main" id="{01E0EFB4-8AB1-9DAA-E8EC-7D9C467F168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1982584-DC99-5BBD-6ACF-BB866E2FB0B5}"/>
              </a:ext>
            </a:extLst>
          </p:cNvPr>
          <p:cNvSpPr>
            <a:spLocks noGrp="1"/>
          </p:cNvSpPr>
          <p:nvPr>
            <p:ph sz="half" idx="2"/>
          </p:nvPr>
        </p:nvSpPr>
        <p:spPr>
          <a:xfrm>
            <a:off x="839788" y="2505075"/>
            <a:ext cx="5157787"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82F60537-63D5-099B-9BF0-FF971DDEDCE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A7518DE4-BBBF-081A-EA08-D86086E505F1}"/>
              </a:ext>
            </a:extLst>
          </p:cNvPr>
          <p:cNvSpPr>
            <a:spLocks noGrp="1"/>
          </p:cNvSpPr>
          <p:nvPr>
            <p:ph sz="quarter" idx="4"/>
          </p:nvPr>
        </p:nvSpPr>
        <p:spPr>
          <a:xfrm>
            <a:off x="6172200" y="2505075"/>
            <a:ext cx="5183188"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D42F95A-5C3B-3EF9-3822-7E5D5C362371}"/>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8" name="Espace réservé du pied de page 7">
            <a:extLst>
              <a:ext uri="{FF2B5EF4-FFF2-40B4-BE49-F238E27FC236}">
                <a16:creationId xmlns:a16="http://schemas.microsoft.com/office/drawing/2014/main" id="{E89BB401-ACA5-FE91-8283-38389D071400}"/>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9" name="Espace réservé du numéro de diapositive 8">
            <a:extLst>
              <a:ext uri="{FF2B5EF4-FFF2-40B4-BE49-F238E27FC236}">
                <a16:creationId xmlns:a16="http://schemas.microsoft.com/office/drawing/2014/main" id="{0445DC8D-5B6D-876F-D233-D2CB18A7B999}"/>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2551330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B36303-5CD0-422B-70A0-8930811D8484}"/>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e la date 2">
            <a:extLst>
              <a:ext uri="{FF2B5EF4-FFF2-40B4-BE49-F238E27FC236}">
                <a16:creationId xmlns:a16="http://schemas.microsoft.com/office/drawing/2014/main" id="{C8F11150-9CBE-4D9E-C231-B5B7ADEB4B3B}"/>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4" name="Espace réservé du pied de page 3">
            <a:extLst>
              <a:ext uri="{FF2B5EF4-FFF2-40B4-BE49-F238E27FC236}">
                <a16:creationId xmlns:a16="http://schemas.microsoft.com/office/drawing/2014/main" id="{DC7C377B-F06E-16FE-B2E9-1CDE9EF833F1}"/>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5" name="Espace réservé du numéro de diapositive 4">
            <a:extLst>
              <a:ext uri="{FF2B5EF4-FFF2-40B4-BE49-F238E27FC236}">
                <a16:creationId xmlns:a16="http://schemas.microsoft.com/office/drawing/2014/main" id="{462244CF-26AA-F3BB-AC7D-DE4F72E95BC9}"/>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1689940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60842FE-991C-6286-A1D2-92679E518733}"/>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3" name="Espace réservé du pied de page 2">
            <a:extLst>
              <a:ext uri="{FF2B5EF4-FFF2-40B4-BE49-F238E27FC236}">
                <a16:creationId xmlns:a16="http://schemas.microsoft.com/office/drawing/2014/main" id="{DD1E6754-3B34-3761-3BA1-CB65B6E8D4F1}"/>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13997AB5-7A62-5D2B-E6ED-AB79C81AEE25}"/>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1850642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2C2C2E-8269-F3E6-6163-8456FF99FE0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5A587C2-5E14-54A0-4F43-38103D1F828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E2C0B0F-387D-B887-814D-D2342E248D0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4F9A50E-FBA5-3C3B-E24E-10202F53891E}"/>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6" name="Espace réservé du pied de page 5">
            <a:extLst>
              <a:ext uri="{FF2B5EF4-FFF2-40B4-BE49-F238E27FC236}">
                <a16:creationId xmlns:a16="http://schemas.microsoft.com/office/drawing/2014/main" id="{F9029255-79E2-1212-13B7-39E276CB5020}"/>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52374E00-DEAC-DE30-1AC8-7CDB05B49745}"/>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770188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8DEE9D-41E7-5DD2-54CA-19155625D94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E46FA85-3EFA-B497-FC91-EF8B8C54CC1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A146CB5-F440-251B-BD9E-A582053DFB2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511A9D7-C3D9-AEDC-439F-0094441141E5}"/>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6" name="Espace réservé du pied de page 5">
            <a:extLst>
              <a:ext uri="{FF2B5EF4-FFF2-40B4-BE49-F238E27FC236}">
                <a16:creationId xmlns:a16="http://schemas.microsoft.com/office/drawing/2014/main" id="{EFE70590-65DA-B3B5-8125-DA8C20A62489}"/>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FECBCA2F-E24D-FC18-BF6A-CD63FABCC457}"/>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40762161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E4F551-9E79-EDE5-33A0-DC2677C97B56}"/>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94B731D-F7A2-4E62-619F-FA9947297E79}"/>
              </a:ext>
            </a:extLst>
          </p:cNvPr>
          <p:cNvSpPr>
            <a:spLocks noGrp="1"/>
          </p:cNvSpPr>
          <p:nvPr>
            <p:ph type="body" orient="vert" idx="1"/>
          </p:nvPr>
        </p:nvSpPr>
        <p:spPr>
          <a:xfrm>
            <a:off x="838200" y="1825625"/>
            <a:ext cx="10515600" cy="43513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2D2678C-EBA4-E5C8-4974-1BCAB10FEEE6}"/>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BA219DC7-127C-AFFB-6B5D-3D5FD77D8B90}"/>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4F69D9E3-5BAD-6B81-BD35-D94B912941CF}"/>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118511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rdre du jour">
    <p:spTree>
      <p:nvGrpSpPr>
        <p:cNvPr id="1" name=""/>
        <p:cNvGrpSpPr/>
        <p:nvPr/>
      </p:nvGrpSpPr>
      <p:grpSpPr>
        <a:xfrm>
          <a:off x="0" y="0"/>
          <a:ext cx="0" cy="0"/>
          <a:chOff x="0" y="0"/>
          <a:chExt cx="0" cy="0"/>
        </a:xfrm>
      </p:grpSpPr>
      <p:sp>
        <p:nvSpPr>
          <p:cNvPr id="16" name="Espace réservé du texte 15">
            <a:extLst>
              <a:ext uri="{FF2B5EF4-FFF2-40B4-BE49-F238E27FC236}">
                <a16:creationId xmlns:a16="http://schemas.microsoft.com/office/drawing/2014/main" id="{6F2DDED7-738A-4A61-9386-4E2F5E1A7E4D}"/>
              </a:ext>
            </a:extLst>
          </p:cNvPr>
          <p:cNvSpPr>
            <a:spLocks noGrp="1"/>
          </p:cNvSpPr>
          <p:nvPr>
            <p:ph type="body" sz="quarter" idx="10" hasCustomPrompt="1"/>
          </p:nvPr>
        </p:nvSpPr>
        <p:spPr>
          <a:xfrm>
            <a:off x="3283238" y="2502189"/>
            <a:ext cx="5037138" cy="1882775"/>
          </a:xfrm>
          <a:prstGeom prst="rect">
            <a:avLst/>
          </a:prstGeom>
        </p:spPr>
        <p:txBody>
          <a:bodyPr>
            <a:normAutofit/>
          </a:bodyPr>
          <a:lstStyle>
            <a:lvl1pPr>
              <a:defRPr sz="2400" b="0">
                <a:solidFill>
                  <a:schemeClr val="tx1"/>
                </a:solidFill>
                <a:latin typeface="Verdana" panose="020B0604030504040204" pitchFamily="34" charset="0"/>
                <a:ea typeface="Verdana" panose="020B0604030504040204" pitchFamily="34" charset="0"/>
              </a:defRPr>
            </a:lvl1pPr>
          </a:lstStyle>
          <a:p>
            <a:pPr lvl="0"/>
            <a:r>
              <a:rPr lang="fr-FR"/>
              <a:t>Titre 1</a:t>
            </a:r>
          </a:p>
          <a:p>
            <a:pPr lvl="0"/>
            <a:r>
              <a:rPr lang="fr-FR"/>
              <a:t>Titre 2</a:t>
            </a:r>
          </a:p>
          <a:p>
            <a:pPr lvl="0"/>
            <a:r>
              <a:rPr lang="fr-FR"/>
              <a:t>Titre 3</a:t>
            </a:r>
          </a:p>
          <a:p>
            <a:pPr lvl="0"/>
            <a:r>
              <a:rPr lang="fr-FR"/>
              <a:t>Titre 4 </a:t>
            </a:r>
          </a:p>
        </p:txBody>
      </p:sp>
      <p:sp>
        <p:nvSpPr>
          <p:cNvPr id="2" name="Titre 1">
            <a:extLst>
              <a:ext uri="{FF2B5EF4-FFF2-40B4-BE49-F238E27FC236}">
                <a16:creationId xmlns:a16="http://schemas.microsoft.com/office/drawing/2014/main" id="{A47C2E4F-68EB-48CF-A216-AF1368C8F361}"/>
              </a:ext>
            </a:extLst>
          </p:cNvPr>
          <p:cNvSpPr>
            <a:spLocks noGrp="1"/>
          </p:cNvSpPr>
          <p:nvPr>
            <p:ph type="title" hasCustomPrompt="1"/>
          </p:nvPr>
        </p:nvSpPr>
        <p:spPr>
          <a:xfrm>
            <a:off x="2709947" y="863889"/>
            <a:ext cx="8685415" cy="1325563"/>
          </a:xfrm>
          <a:prstGeom prst="rect">
            <a:avLst/>
          </a:prstGeom>
        </p:spPr>
        <p:txBody>
          <a:bodyPr>
            <a:normAutofit/>
          </a:bodyPr>
          <a:lstStyle>
            <a:lvl1pPr>
              <a:defRPr sz="3500" b="1">
                <a:solidFill>
                  <a:schemeClr val="accent1"/>
                </a:solidFill>
                <a:latin typeface="Verdana" panose="020B0604030504040204" pitchFamily="34" charset="0"/>
                <a:ea typeface="Verdana" panose="020B0604030504040204" pitchFamily="34" charset="0"/>
              </a:defRPr>
            </a:lvl1pPr>
          </a:lstStyle>
          <a:p>
            <a:r>
              <a:rPr lang="fr-FR"/>
              <a:t>Ordre du jour</a:t>
            </a:r>
          </a:p>
        </p:txBody>
      </p:sp>
      <p:pic>
        <p:nvPicPr>
          <p:cNvPr id="4" name="Graphique 3">
            <a:extLst>
              <a:ext uri="{FF2B5EF4-FFF2-40B4-BE49-F238E27FC236}">
                <a16:creationId xmlns:a16="http://schemas.microsoft.com/office/drawing/2014/main" id="{C48BEBD1-E7CF-AD80-045F-588C0356B09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04863" y="118984"/>
            <a:ext cx="1252070" cy="1133632"/>
          </a:xfrm>
          <a:prstGeom prst="rect">
            <a:avLst/>
          </a:prstGeom>
        </p:spPr>
      </p:pic>
    </p:spTree>
    <p:extLst>
      <p:ext uri="{BB962C8B-B14F-4D97-AF65-F5344CB8AC3E}">
        <p14:creationId xmlns:p14="http://schemas.microsoft.com/office/powerpoint/2010/main" val="2062258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49207C8-5DD8-CBBC-48F9-A73669BE2288}"/>
              </a:ext>
            </a:extLst>
          </p:cNvPr>
          <p:cNvSpPr>
            <a:spLocks noGrp="1"/>
          </p:cNvSpPr>
          <p:nvPr>
            <p:ph type="title" orient="vert"/>
          </p:nvPr>
        </p:nvSpPr>
        <p:spPr>
          <a:xfrm>
            <a:off x="8724900" y="365125"/>
            <a:ext cx="2628900" cy="5811838"/>
          </a:xfrm>
          <a:prstGeom prst="rect">
            <a:avLst/>
          </a:prstGeo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CD07E4D-66CB-77F1-3A9C-22DEA4E4E22A}"/>
              </a:ext>
            </a:extLst>
          </p:cNvPr>
          <p:cNvSpPr>
            <a:spLocks noGrp="1"/>
          </p:cNvSpPr>
          <p:nvPr>
            <p:ph type="body" orient="vert" idx="1"/>
          </p:nvPr>
        </p:nvSpPr>
        <p:spPr>
          <a:xfrm>
            <a:off x="838200" y="365125"/>
            <a:ext cx="7734300" cy="58118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66706F7-0A7C-9F60-B477-D185136CE4D3}"/>
              </a:ext>
            </a:extLst>
          </p:cNvPr>
          <p:cNvSpPr>
            <a:spLocks noGrp="1"/>
          </p:cNvSpPr>
          <p:nvPr>
            <p:ph type="dt" sz="half" idx="10"/>
          </p:nvPr>
        </p:nvSpPr>
        <p:spPr>
          <a:xfrm>
            <a:off x="838200" y="6356350"/>
            <a:ext cx="2743200" cy="365125"/>
          </a:xfrm>
          <a:prstGeom prst="rect">
            <a:avLst/>
          </a:prstGeom>
        </p:spPr>
        <p:txBody>
          <a:bodyPr/>
          <a:lstStyle/>
          <a:p>
            <a:fld id="{581B4A3A-C58F-4E37-ABF6-3227D820F54F}" type="datetimeFigureOut">
              <a:rPr lang="fr-FR" smtClean="0"/>
              <a:t>09/04/2026</a:t>
            </a:fld>
            <a:endParaRPr lang="fr-FR"/>
          </a:p>
        </p:txBody>
      </p:sp>
      <p:sp>
        <p:nvSpPr>
          <p:cNvPr id="5" name="Espace réservé du pied de page 4">
            <a:extLst>
              <a:ext uri="{FF2B5EF4-FFF2-40B4-BE49-F238E27FC236}">
                <a16:creationId xmlns:a16="http://schemas.microsoft.com/office/drawing/2014/main" id="{A4F1BFB4-C9C3-4F7E-E8A9-D1D599CAD033}"/>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071856A4-0C8A-9823-73F3-8F64FCEDAE7B}"/>
              </a:ext>
            </a:extLst>
          </p:cNvPr>
          <p:cNvSpPr>
            <a:spLocks noGrp="1"/>
          </p:cNvSpPr>
          <p:nvPr>
            <p:ph type="sldNum" sz="quarter" idx="12"/>
          </p:nvPr>
        </p:nvSpPr>
        <p:spPr>
          <a:xfrm>
            <a:off x="8610600" y="6356350"/>
            <a:ext cx="2743200" cy="365125"/>
          </a:xfrm>
          <a:prstGeom prst="rect">
            <a:avLst/>
          </a:prstGeom>
        </p:spPr>
        <p:txBody>
          <a:bodyPr/>
          <a:lstStyle/>
          <a:p>
            <a:fld id="{7099B459-F5AB-426C-8CDD-962055CF227E}" type="slidenum">
              <a:rPr lang="fr-FR" smtClean="0"/>
              <a:t>‹N°›</a:t>
            </a:fld>
            <a:endParaRPr lang="fr-FR"/>
          </a:p>
        </p:txBody>
      </p:sp>
    </p:spTree>
    <p:extLst>
      <p:ext uri="{BB962C8B-B14F-4D97-AF65-F5344CB8AC3E}">
        <p14:creationId xmlns:p14="http://schemas.microsoft.com/office/powerpoint/2010/main" val="1624237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vide intro">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F65EAC30-813F-416D-B400-EF892E8FA38A}"/>
              </a:ext>
            </a:extLst>
          </p:cNvPr>
          <p:cNvSpPr>
            <a:spLocks noGrp="1"/>
          </p:cNvSpPr>
          <p:nvPr>
            <p:ph type="body" sz="quarter" idx="10"/>
          </p:nvPr>
        </p:nvSpPr>
        <p:spPr>
          <a:xfrm>
            <a:off x="1181454" y="700594"/>
            <a:ext cx="5210175" cy="701675"/>
          </a:xfrm>
          <a:prstGeom prst="rect">
            <a:avLst/>
          </a:prstGeom>
        </p:spPr>
        <p:txBody>
          <a:bodyPr>
            <a:normAutofit/>
          </a:bodyPr>
          <a:lstStyle>
            <a:lvl1pPr>
              <a:defRPr sz="2400" b="1">
                <a:solidFill>
                  <a:schemeClr val="tx2"/>
                </a:solidFill>
                <a:latin typeface="Verdana" panose="020B0604030504040204" pitchFamily="34" charset="0"/>
                <a:ea typeface="Verdana" panose="020B0604030504040204" pitchFamily="34" charset="0"/>
              </a:defRPr>
            </a:lvl1pPr>
          </a:lstStyle>
          <a:p>
            <a:pPr lvl="0"/>
            <a:r>
              <a:rPr lang="fr-FR"/>
              <a:t>Cliquez pour modifier les styles du texte du masque</a:t>
            </a:r>
          </a:p>
        </p:txBody>
      </p:sp>
      <p:sp>
        <p:nvSpPr>
          <p:cNvPr id="7" name="Espace réservé du texte 2">
            <a:extLst>
              <a:ext uri="{FF2B5EF4-FFF2-40B4-BE49-F238E27FC236}">
                <a16:creationId xmlns:a16="http://schemas.microsoft.com/office/drawing/2014/main" id="{9DFD1940-B831-42AC-9923-DAFC08012A3F}"/>
              </a:ext>
            </a:extLst>
          </p:cNvPr>
          <p:cNvSpPr>
            <a:spLocks noGrp="1"/>
          </p:cNvSpPr>
          <p:nvPr>
            <p:ph type="body" sz="quarter" idx="11"/>
          </p:nvPr>
        </p:nvSpPr>
        <p:spPr>
          <a:xfrm>
            <a:off x="3678238" y="2243138"/>
            <a:ext cx="7740650" cy="3914775"/>
          </a:xfrm>
          <a:prstGeom prst="rect">
            <a:avLst/>
          </a:prstGeom>
        </p:spPr>
        <p:txBody>
          <a:bodyPr/>
          <a:lstStyle>
            <a:lvl1pPr marL="342900" indent="-342900">
              <a:buClr>
                <a:srgbClr val="1DACD5"/>
              </a:buClr>
              <a:buFont typeface="Wingdings" panose="05000000000000000000" pitchFamily="2" charset="2"/>
              <a:buChar char="§"/>
              <a:defRPr sz="2500" b="1" i="0" baseline="0">
                <a:solidFill>
                  <a:schemeClr val="tx2"/>
                </a:solidFill>
                <a:latin typeface="Verdana" panose="020B0604030504040204" pitchFamily="34" charset="0"/>
                <a:ea typeface="Verdana" panose="020B0604030504040204" pitchFamily="34" charset="0"/>
              </a:defRPr>
            </a:lvl1pPr>
            <a:lvl2pPr marL="685800" indent="-228600">
              <a:buClrTx/>
              <a:buFont typeface="Arial" panose="020B0604020202020204" pitchFamily="34" charset="0"/>
              <a:buChar char="•"/>
              <a:defRPr sz="2200">
                <a:latin typeface="Verdana" panose="020B0604030504040204" pitchFamily="34" charset="0"/>
                <a:ea typeface="Verdana" panose="020B0604030504040204" pitchFamily="34" charset="0"/>
              </a:defRPr>
            </a:lvl2pPr>
            <a:lvl3pPr marL="1143000" indent="-228600">
              <a:buClrTx/>
              <a:buFont typeface="Arial" panose="020B0604020202020204" pitchFamily="34" charset="0"/>
              <a:buChar char="•"/>
              <a:defRPr>
                <a:latin typeface="Verdana" panose="020B0604030504040204" pitchFamily="34" charset="0"/>
                <a:ea typeface="Verdana" panose="020B0604030504040204" pitchFamily="34" charset="0"/>
              </a:defRPr>
            </a:lvl3pPr>
            <a:lvl4pPr marL="1600200" indent="-228600">
              <a:buClrTx/>
              <a:buFont typeface="Arial" panose="020B0604020202020204" pitchFamily="34" charset="0"/>
              <a:buChar char="•"/>
              <a:defRPr>
                <a:latin typeface="Verdana" panose="020B0604030504040204" pitchFamily="34" charset="0"/>
                <a:ea typeface="Verdana" panose="020B0604030504040204" pitchFamily="34" charset="0"/>
              </a:defRPr>
            </a:lvl4pPr>
            <a:lvl5pPr marL="2057400" indent="-228600">
              <a:buClrTx/>
              <a:buFont typeface="Arial" panose="020B0604020202020204" pitchFamily="34" charset="0"/>
              <a:buChar char="•"/>
              <a:defRPr>
                <a:latin typeface="Verdana" panose="020B0604030504040204" pitchFamily="34" charset="0"/>
                <a:ea typeface="Verdana" panose="020B060403050404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3" name="Graphique 2">
            <a:extLst>
              <a:ext uri="{FF2B5EF4-FFF2-40B4-BE49-F238E27FC236}">
                <a16:creationId xmlns:a16="http://schemas.microsoft.com/office/drawing/2014/main" id="{30E4117B-8440-2759-9C00-494C77651FA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04863" y="118984"/>
            <a:ext cx="1252070" cy="1133632"/>
          </a:xfrm>
          <a:prstGeom prst="rect">
            <a:avLst/>
          </a:prstGeom>
        </p:spPr>
      </p:pic>
      <p:pic>
        <p:nvPicPr>
          <p:cNvPr id="2" name="Graphique 1">
            <a:extLst>
              <a:ext uri="{FF2B5EF4-FFF2-40B4-BE49-F238E27FC236}">
                <a16:creationId xmlns:a16="http://schemas.microsoft.com/office/drawing/2014/main" id="{9690EC3D-1717-E08C-2411-16984303C548}"/>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75734" y="675432"/>
            <a:ext cx="506086" cy="434804"/>
          </a:xfrm>
          <a:prstGeom prst="rect">
            <a:avLst/>
          </a:prstGeom>
        </p:spPr>
      </p:pic>
    </p:spTree>
    <p:extLst>
      <p:ext uri="{BB962C8B-B14F-4D97-AF65-F5344CB8AC3E}">
        <p14:creationId xmlns:p14="http://schemas.microsoft.com/office/powerpoint/2010/main" val="278252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ress intro">
    <p:spTree>
      <p:nvGrpSpPr>
        <p:cNvPr id="1" name=""/>
        <p:cNvGrpSpPr/>
        <p:nvPr/>
      </p:nvGrpSpPr>
      <p:grpSpPr>
        <a:xfrm>
          <a:off x="0" y="0"/>
          <a:ext cx="0" cy="0"/>
          <a:chOff x="0" y="0"/>
          <a:chExt cx="0" cy="0"/>
        </a:xfrm>
      </p:grpSpPr>
      <p:sp>
        <p:nvSpPr>
          <p:cNvPr id="16" name="Rectangle : avec coins arrondis en diagonale 15">
            <a:extLst>
              <a:ext uri="{FF2B5EF4-FFF2-40B4-BE49-F238E27FC236}">
                <a16:creationId xmlns:a16="http://schemas.microsoft.com/office/drawing/2014/main" id="{63A2F23C-5B26-4AA9-8329-0620290B16DF}"/>
              </a:ext>
            </a:extLst>
          </p:cNvPr>
          <p:cNvSpPr/>
          <p:nvPr userDrawn="1"/>
        </p:nvSpPr>
        <p:spPr>
          <a:xfrm>
            <a:off x="1484515" y="1625664"/>
            <a:ext cx="3752646" cy="1180730"/>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 avec coins arrondis en diagonale 16">
            <a:extLst>
              <a:ext uri="{FF2B5EF4-FFF2-40B4-BE49-F238E27FC236}">
                <a16:creationId xmlns:a16="http://schemas.microsoft.com/office/drawing/2014/main" id="{33A9ADF0-8FF8-475F-8044-A16B2C56B1FB}"/>
              </a:ext>
            </a:extLst>
          </p:cNvPr>
          <p:cNvSpPr/>
          <p:nvPr userDrawn="1"/>
        </p:nvSpPr>
        <p:spPr>
          <a:xfrm>
            <a:off x="2257016" y="3000612"/>
            <a:ext cx="4527248" cy="1180730"/>
          </a:xfrm>
          <a:prstGeom prst="round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 avec coins arrondis en diagonale 18">
            <a:extLst>
              <a:ext uri="{FF2B5EF4-FFF2-40B4-BE49-F238E27FC236}">
                <a16:creationId xmlns:a16="http://schemas.microsoft.com/office/drawing/2014/main" id="{57205982-E2C0-45E9-81CC-637F4998D1AE}"/>
              </a:ext>
            </a:extLst>
          </p:cNvPr>
          <p:cNvSpPr/>
          <p:nvPr userDrawn="1"/>
        </p:nvSpPr>
        <p:spPr>
          <a:xfrm>
            <a:off x="3291915" y="4375560"/>
            <a:ext cx="5439696" cy="1201890"/>
          </a:xfrm>
          <a:prstGeom prst="round2DiagRect">
            <a:avLst>
              <a:gd name="adj1" fmla="val 16667"/>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Espace réservé du texte 6">
            <a:extLst>
              <a:ext uri="{FF2B5EF4-FFF2-40B4-BE49-F238E27FC236}">
                <a16:creationId xmlns:a16="http://schemas.microsoft.com/office/drawing/2014/main" id="{0BC25102-F5C0-4960-BA87-5EAA7F146504}"/>
              </a:ext>
            </a:extLst>
          </p:cNvPr>
          <p:cNvSpPr>
            <a:spLocks noGrp="1"/>
          </p:cNvSpPr>
          <p:nvPr>
            <p:ph type="body" sz="quarter" idx="10"/>
          </p:nvPr>
        </p:nvSpPr>
        <p:spPr>
          <a:xfrm>
            <a:off x="1181454" y="700594"/>
            <a:ext cx="9403157" cy="701675"/>
          </a:xfrm>
          <a:prstGeom prst="rect">
            <a:avLst/>
          </a:prstGeom>
        </p:spPr>
        <p:txBody>
          <a:bodyPr/>
          <a:lstStyle>
            <a:lvl1pPr>
              <a:defRPr sz="2400">
                <a:solidFill>
                  <a:schemeClr val="tx2"/>
                </a:solidFill>
                <a:latin typeface="Verdana" panose="020B0604030504040204" pitchFamily="34" charset="0"/>
                <a:ea typeface="Verdana" panose="020B0604030504040204" pitchFamily="34" charset="0"/>
              </a:defRPr>
            </a:lvl1pPr>
          </a:lstStyle>
          <a:p>
            <a:pPr lvl="0"/>
            <a:r>
              <a:rPr lang="fr-FR"/>
              <a:t>Cliquez pour modifier les styles du texte du masque</a:t>
            </a:r>
          </a:p>
        </p:txBody>
      </p:sp>
      <p:sp>
        <p:nvSpPr>
          <p:cNvPr id="34" name="Espace réservé du texte 9">
            <a:extLst>
              <a:ext uri="{FF2B5EF4-FFF2-40B4-BE49-F238E27FC236}">
                <a16:creationId xmlns:a16="http://schemas.microsoft.com/office/drawing/2014/main" id="{CFF27C8F-B081-4843-95A7-8FD76EAFDCBD}"/>
              </a:ext>
            </a:extLst>
          </p:cNvPr>
          <p:cNvSpPr txBox="1">
            <a:spLocks/>
          </p:cNvSpPr>
          <p:nvPr userDrawn="1"/>
        </p:nvSpPr>
        <p:spPr>
          <a:xfrm>
            <a:off x="6954840" y="1612294"/>
            <a:ext cx="3302269" cy="271559"/>
          </a:xfrm>
          <a:prstGeom prst="rect">
            <a:avLst/>
          </a:prstGeom>
          <a:ln>
            <a:noFill/>
          </a:ln>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b="0" kern="1200" cap="all" baseline="0">
                <a:solidFill>
                  <a:srgbClr val="33576E"/>
                </a:solidFill>
                <a:latin typeface="HelveticaNeueLT Com 65 Md"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a:p>
        </p:txBody>
      </p:sp>
      <p:cxnSp>
        <p:nvCxnSpPr>
          <p:cNvPr id="35" name="Connecteur droit 34">
            <a:extLst>
              <a:ext uri="{FF2B5EF4-FFF2-40B4-BE49-F238E27FC236}">
                <a16:creationId xmlns:a16="http://schemas.microsoft.com/office/drawing/2014/main" id="{43582352-4720-4E35-8D90-04D030B72C51}"/>
              </a:ext>
            </a:extLst>
          </p:cNvPr>
          <p:cNvCxnSpPr/>
          <p:nvPr userDrawn="1"/>
        </p:nvCxnSpPr>
        <p:spPr>
          <a:xfrm>
            <a:off x="7071766" y="2054725"/>
            <a:ext cx="216131" cy="0"/>
          </a:xfrm>
          <a:prstGeom prst="line">
            <a:avLst/>
          </a:prstGeom>
          <a:ln>
            <a:solidFill>
              <a:srgbClr val="33576E"/>
            </a:solidFill>
          </a:ln>
        </p:spPr>
        <p:style>
          <a:lnRef idx="1">
            <a:schemeClr val="accent1"/>
          </a:lnRef>
          <a:fillRef idx="0">
            <a:schemeClr val="accent1"/>
          </a:fillRef>
          <a:effectRef idx="0">
            <a:schemeClr val="accent1"/>
          </a:effectRef>
          <a:fontRef idx="minor">
            <a:schemeClr val="tx1"/>
          </a:fontRef>
        </p:style>
      </p:cxnSp>
      <p:pic>
        <p:nvPicPr>
          <p:cNvPr id="3" name="Graphique 2">
            <a:extLst>
              <a:ext uri="{FF2B5EF4-FFF2-40B4-BE49-F238E27FC236}">
                <a16:creationId xmlns:a16="http://schemas.microsoft.com/office/drawing/2014/main" id="{B86A6482-0211-D70B-8183-716F536989E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04863" y="118984"/>
            <a:ext cx="1252070" cy="1133632"/>
          </a:xfrm>
          <a:prstGeom prst="rect">
            <a:avLst/>
          </a:prstGeom>
        </p:spPr>
      </p:pic>
      <p:pic>
        <p:nvPicPr>
          <p:cNvPr id="2" name="Graphique 1">
            <a:extLst>
              <a:ext uri="{FF2B5EF4-FFF2-40B4-BE49-F238E27FC236}">
                <a16:creationId xmlns:a16="http://schemas.microsoft.com/office/drawing/2014/main" id="{BEC4F2BD-C8F4-3A12-AF15-97965AC4ED59}"/>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75734" y="675432"/>
            <a:ext cx="506086" cy="434804"/>
          </a:xfrm>
          <a:prstGeom prst="rect">
            <a:avLst/>
          </a:prstGeom>
        </p:spPr>
      </p:pic>
    </p:spTree>
    <p:extLst>
      <p:ext uri="{BB962C8B-B14F-4D97-AF65-F5344CB8AC3E}">
        <p14:creationId xmlns:p14="http://schemas.microsoft.com/office/powerpoint/2010/main" val="136409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ress intro">
    <p:spTree>
      <p:nvGrpSpPr>
        <p:cNvPr id="1" name=""/>
        <p:cNvGrpSpPr/>
        <p:nvPr/>
      </p:nvGrpSpPr>
      <p:grpSpPr>
        <a:xfrm>
          <a:off x="0" y="0"/>
          <a:ext cx="0" cy="0"/>
          <a:chOff x="0" y="0"/>
          <a:chExt cx="0" cy="0"/>
        </a:xfrm>
      </p:grpSpPr>
      <p:sp>
        <p:nvSpPr>
          <p:cNvPr id="16" name="ZoneTexte 15">
            <a:extLst>
              <a:ext uri="{FF2B5EF4-FFF2-40B4-BE49-F238E27FC236}">
                <a16:creationId xmlns:a16="http://schemas.microsoft.com/office/drawing/2014/main" id="{2B54F6CE-6417-476D-BB4A-6B8A875F8122}"/>
              </a:ext>
            </a:extLst>
          </p:cNvPr>
          <p:cNvSpPr txBox="1"/>
          <p:nvPr userDrawn="1"/>
        </p:nvSpPr>
        <p:spPr>
          <a:xfrm>
            <a:off x="1279280" y="1589317"/>
            <a:ext cx="3818931" cy="369332"/>
          </a:xfrm>
          <a:prstGeom prst="rect">
            <a:avLst/>
          </a:prstGeom>
          <a:solidFill>
            <a:schemeClr val="accent4"/>
          </a:solidFill>
        </p:spPr>
        <p:txBody>
          <a:bodyPr wrap="square" rtlCol="0">
            <a:spAutoFit/>
          </a:bodyPr>
          <a:lstStyle/>
          <a:p>
            <a:endParaRPr lang="fr-FR" sz="1800" b="1" i="0" u="none" strike="noStrike" kern="1200" baseline="0">
              <a:solidFill>
                <a:schemeClr val="bg1"/>
              </a:solidFill>
              <a:latin typeface="+mn-lt"/>
              <a:ea typeface="+mn-ea"/>
              <a:cs typeface="+mn-cs"/>
            </a:endParaRPr>
          </a:p>
        </p:txBody>
      </p:sp>
      <p:sp>
        <p:nvSpPr>
          <p:cNvPr id="27" name="Espace réservé du texte 6">
            <a:extLst>
              <a:ext uri="{FF2B5EF4-FFF2-40B4-BE49-F238E27FC236}">
                <a16:creationId xmlns:a16="http://schemas.microsoft.com/office/drawing/2014/main" id="{AE3D3689-626E-4647-BF2F-4E3A578B2465}"/>
              </a:ext>
            </a:extLst>
          </p:cNvPr>
          <p:cNvSpPr>
            <a:spLocks noGrp="1"/>
          </p:cNvSpPr>
          <p:nvPr>
            <p:ph type="body" sz="quarter" idx="10"/>
          </p:nvPr>
        </p:nvSpPr>
        <p:spPr>
          <a:xfrm>
            <a:off x="1181454" y="700594"/>
            <a:ext cx="9403157" cy="701675"/>
          </a:xfrm>
          <a:prstGeom prst="rect">
            <a:avLst/>
          </a:prstGeom>
        </p:spPr>
        <p:txBody>
          <a:bodyPr/>
          <a:lstStyle>
            <a:lvl1pPr>
              <a:defRPr sz="2400">
                <a:solidFill>
                  <a:schemeClr val="tx2"/>
                </a:solidFill>
                <a:latin typeface="Verdana" panose="020B0604030504040204" pitchFamily="34" charset="0"/>
                <a:ea typeface="Verdana" panose="020B0604030504040204" pitchFamily="34" charset="0"/>
              </a:defRPr>
            </a:lvl1pPr>
          </a:lstStyle>
          <a:p>
            <a:pPr lvl="0"/>
            <a:r>
              <a:rPr lang="fr-FR"/>
              <a:t>Cliquez pour modifier les styles du texte du masque</a:t>
            </a:r>
          </a:p>
        </p:txBody>
      </p:sp>
      <p:sp>
        <p:nvSpPr>
          <p:cNvPr id="28" name="ZoneTexte 27">
            <a:extLst>
              <a:ext uri="{FF2B5EF4-FFF2-40B4-BE49-F238E27FC236}">
                <a16:creationId xmlns:a16="http://schemas.microsoft.com/office/drawing/2014/main" id="{1F503ADC-E59C-49E5-9361-92CA2BE0E018}"/>
              </a:ext>
            </a:extLst>
          </p:cNvPr>
          <p:cNvSpPr txBox="1"/>
          <p:nvPr userDrawn="1"/>
        </p:nvSpPr>
        <p:spPr>
          <a:xfrm>
            <a:off x="7208740" y="1589317"/>
            <a:ext cx="3302147" cy="369332"/>
          </a:xfrm>
          <a:prstGeom prst="rect">
            <a:avLst/>
          </a:prstGeom>
          <a:solidFill>
            <a:schemeClr val="accent4"/>
          </a:solidFill>
        </p:spPr>
        <p:txBody>
          <a:bodyPr wrap="square" rtlCol="0">
            <a:spAutoFit/>
          </a:bodyPr>
          <a:lstStyle/>
          <a:p>
            <a:endParaRPr lang="fr-FR" sz="1800" b="1" i="0" u="none" strike="noStrike" kern="1200" baseline="0">
              <a:solidFill>
                <a:schemeClr val="bg1"/>
              </a:solidFill>
              <a:latin typeface="+mn-lt"/>
              <a:ea typeface="+mn-ea"/>
              <a:cs typeface="+mn-cs"/>
            </a:endParaRPr>
          </a:p>
        </p:txBody>
      </p:sp>
      <p:sp>
        <p:nvSpPr>
          <p:cNvPr id="4" name="Espace réservé du texte 3">
            <a:extLst>
              <a:ext uri="{FF2B5EF4-FFF2-40B4-BE49-F238E27FC236}">
                <a16:creationId xmlns:a16="http://schemas.microsoft.com/office/drawing/2014/main" id="{D73BC3CD-9F72-0066-93EB-83BDC0048790}"/>
              </a:ext>
            </a:extLst>
          </p:cNvPr>
          <p:cNvSpPr>
            <a:spLocks noGrp="1"/>
          </p:cNvSpPr>
          <p:nvPr>
            <p:ph type="body" sz="quarter" idx="11"/>
          </p:nvPr>
        </p:nvSpPr>
        <p:spPr>
          <a:xfrm>
            <a:off x="1279525" y="2449513"/>
            <a:ext cx="4816475" cy="2819400"/>
          </a:xfrm>
          <a:prstGeom prst="rect">
            <a:avLst/>
          </a:prstGeom>
        </p:spPr>
        <p:txBody>
          <a:bodyPr/>
          <a:lstStyle>
            <a:lvl1pPr>
              <a:defRPr sz="2400">
                <a:solidFill>
                  <a:schemeClr val="tx2"/>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3">
            <a:extLst>
              <a:ext uri="{FF2B5EF4-FFF2-40B4-BE49-F238E27FC236}">
                <a16:creationId xmlns:a16="http://schemas.microsoft.com/office/drawing/2014/main" id="{86102D52-2130-040F-8221-070E020FF2A9}"/>
              </a:ext>
            </a:extLst>
          </p:cNvPr>
          <p:cNvSpPr>
            <a:spLocks noGrp="1"/>
          </p:cNvSpPr>
          <p:nvPr>
            <p:ph type="body" sz="quarter" idx="12"/>
          </p:nvPr>
        </p:nvSpPr>
        <p:spPr>
          <a:xfrm>
            <a:off x="7223125" y="2449513"/>
            <a:ext cx="4816475" cy="2819400"/>
          </a:xfrm>
          <a:prstGeom prst="rect">
            <a:avLst/>
          </a:prstGeom>
        </p:spPr>
        <p:txBody>
          <a:bodyPr/>
          <a:lstStyle>
            <a:lvl1pPr>
              <a:defRPr sz="2400">
                <a:solidFill>
                  <a:schemeClr val="tx2"/>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3" name="Graphique 2">
            <a:extLst>
              <a:ext uri="{FF2B5EF4-FFF2-40B4-BE49-F238E27FC236}">
                <a16:creationId xmlns:a16="http://schemas.microsoft.com/office/drawing/2014/main" id="{FF84F280-F604-0311-57D3-94B7C715AA5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04863" y="118984"/>
            <a:ext cx="1252070" cy="1133632"/>
          </a:xfrm>
          <a:prstGeom prst="rect">
            <a:avLst/>
          </a:prstGeom>
        </p:spPr>
      </p:pic>
      <p:pic>
        <p:nvPicPr>
          <p:cNvPr id="2" name="Graphique 1">
            <a:extLst>
              <a:ext uri="{FF2B5EF4-FFF2-40B4-BE49-F238E27FC236}">
                <a16:creationId xmlns:a16="http://schemas.microsoft.com/office/drawing/2014/main" id="{21BC97E9-D275-F1CE-4980-53E5E56307B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75734" y="675432"/>
            <a:ext cx="506086" cy="434804"/>
          </a:xfrm>
          <a:prstGeom prst="rect">
            <a:avLst/>
          </a:prstGeom>
        </p:spPr>
      </p:pic>
    </p:spTree>
    <p:extLst>
      <p:ext uri="{BB962C8B-B14F-4D97-AF65-F5344CB8AC3E}">
        <p14:creationId xmlns:p14="http://schemas.microsoft.com/office/powerpoint/2010/main" val="3247812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u standard_3-2">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B954716F-0623-49DA-A16E-23DCBD9E7D07}"/>
              </a:ext>
            </a:extLst>
          </p:cNvPr>
          <p:cNvSpPr>
            <a:spLocks noGrp="1"/>
          </p:cNvSpPr>
          <p:nvPr>
            <p:ph type="body" sz="quarter" idx="10" hasCustomPrompt="1"/>
          </p:nvPr>
        </p:nvSpPr>
        <p:spPr>
          <a:xfrm>
            <a:off x="1181454" y="700594"/>
            <a:ext cx="5210175" cy="701675"/>
          </a:xfrm>
          <a:prstGeom prst="rect">
            <a:avLst/>
          </a:prstGeom>
        </p:spPr>
        <p:txBody>
          <a:bodyPr>
            <a:normAutofit/>
          </a:bodyPr>
          <a:lstStyle>
            <a:lvl1pPr>
              <a:defRPr sz="2400" b="1">
                <a:solidFill>
                  <a:schemeClr val="tx2"/>
                </a:solidFill>
                <a:latin typeface="Verdana" panose="020B0604030504040204" pitchFamily="34" charset="0"/>
                <a:ea typeface="Verdana" panose="020B0604030504040204" pitchFamily="34" charset="0"/>
              </a:defRPr>
            </a:lvl1pPr>
          </a:lstStyle>
          <a:p>
            <a:pPr lvl="0"/>
            <a:r>
              <a:rPr lang="fr-FR"/>
              <a:t>Titre</a:t>
            </a:r>
          </a:p>
        </p:txBody>
      </p:sp>
      <p:sp>
        <p:nvSpPr>
          <p:cNvPr id="6" name="Espace réservé du texte 2">
            <a:extLst>
              <a:ext uri="{FF2B5EF4-FFF2-40B4-BE49-F238E27FC236}">
                <a16:creationId xmlns:a16="http://schemas.microsoft.com/office/drawing/2014/main" id="{D937706B-1C95-46D0-B7D9-53977614010C}"/>
              </a:ext>
            </a:extLst>
          </p:cNvPr>
          <p:cNvSpPr>
            <a:spLocks noGrp="1"/>
          </p:cNvSpPr>
          <p:nvPr>
            <p:ph type="body" sz="quarter" idx="11"/>
          </p:nvPr>
        </p:nvSpPr>
        <p:spPr>
          <a:xfrm>
            <a:off x="3057136" y="2243138"/>
            <a:ext cx="7740650" cy="3914775"/>
          </a:xfrm>
          <a:prstGeom prst="rect">
            <a:avLst/>
          </a:prstGeom>
        </p:spPr>
        <p:txBody>
          <a:bodyPr/>
          <a:lstStyle>
            <a:lvl1pPr marL="342900" indent="-342900">
              <a:buClr>
                <a:srgbClr val="1DACD5"/>
              </a:buClr>
              <a:buFont typeface="Wingdings" panose="05000000000000000000" pitchFamily="2" charset="2"/>
              <a:buChar char="§"/>
              <a:defRPr sz="2500" b="1" i="0" baseline="0">
                <a:solidFill>
                  <a:schemeClr val="tx2"/>
                </a:solidFill>
                <a:latin typeface="Verdana" panose="020B0604030504040204" pitchFamily="34" charset="0"/>
                <a:ea typeface="Verdana" panose="020B0604030504040204" pitchFamily="34" charset="0"/>
              </a:defRPr>
            </a:lvl1pPr>
            <a:lvl2pPr marL="685800" indent="-228600">
              <a:buClrTx/>
              <a:buFont typeface="Arial" panose="020B0604020202020204" pitchFamily="34" charset="0"/>
              <a:buChar char="•"/>
              <a:defRPr sz="2200">
                <a:latin typeface="HelveticaNeueLT Com 55 Roman" panose="020B0604020202020204" pitchFamily="34" charset="0"/>
              </a:defRPr>
            </a:lvl2pPr>
            <a:lvl3pPr marL="1143000" indent="-228600">
              <a:buClrTx/>
              <a:buFont typeface="Arial" panose="020B0604020202020204" pitchFamily="34" charset="0"/>
              <a:buChar char="•"/>
              <a:defRPr>
                <a:latin typeface="HelveticaNeueLT Com 55 Roman" panose="020B0604020202020204" pitchFamily="34" charset="0"/>
              </a:defRPr>
            </a:lvl3pPr>
            <a:lvl4pPr marL="1600200" indent="-228600">
              <a:buClrTx/>
              <a:buFont typeface="Arial" panose="020B0604020202020204" pitchFamily="34" charset="0"/>
              <a:buChar char="•"/>
              <a:defRPr>
                <a:latin typeface="HelveticaNeueLT Com 55 Roman" panose="020B0604020202020204" pitchFamily="34" charset="0"/>
              </a:defRPr>
            </a:lvl4pPr>
            <a:lvl5pPr marL="2057400" indent="-228600">
              <a:buClrTx/>
              <a:buFont typeface="Arial" panose="020B0604020202020204" pitchFamily="34" charset="0"/>
              <a:buChar char="•"/>
              <a:defRPr>
                <a:latin typeface="HelveticaNeueLT Com 55 Roman" panose="020B06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4" name="Graphique 3">
            <a:extLst>
              <a:ext uri="{FF2B5EF4-FFF2-40B4-BE49-F238E27FC236}">
                <a16:creationId xmlns:a16="http://schemas.microsoft.com/office/drawing/2014/main" id="{7456C474-CE40-08BD-AB21-BCF420D89CB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75734" y="675432"/>
            <a:ext cx="506086" cy="434804"/>
          </a:xfrm>
          <a:prstGeom prst="rect">
            <a:avLst/>
          </a:prstGeom>
        </p:spPr>
      </p:pic>
    </p:spTree>
    <p:extLst>
      <p:ext uri="{BB962C8B-B14F-4D97-AF65-F5344CB8AC3E}">
        <p14:creationId xmlns:p14="http://schemas.microsoft.com/office/powerpoint/2010/main" val="3955380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
    <p:spTree>
      <p:nvGrpSpPr>
        <p:cNvPr id="1" name=""/>
        <p:cNvGrpSpPr/>
        <p:nvPr/>
      </p:nvGrpSpPr>
      <p:grpSpPr>
        <a:xfrm>
          <a:off x="0" y="0"/>
          <a:ext cx="0" cy="0"/>
          <a:chOff x="0" y="0"/>
          <a:chExt cx="0" cy="0"/>
        </a:xfrm>
      </p:grpSpPr>
      <p:sp>
        <p:nvSpPr>
          <p:cNvPr id="6" name="Espace réservé du texte 9">
            <a:extLst>
              <a:ext uri="{FF2B5EF4-FFF2-40B4-BE49-F238E27FC236}">
                <a16:creationId xmlns:a16="http://schemas.microsoft.com/office/drawing/2014/main" id="{B3687F47-47A3-4750-B691-94D8DE61F5F7}"/>
              </a:ext>
            </a:extLst>
          </p:cNvPr>
          <p:cNvSpPr>
            <a:spLocks noGrp="1"/>
          </p:cNvSpPr>
          <p:nvPr>
            <p:ph type="body" sz="quarter" idx="10"/>
          </p:nvPr>
        </p:nvSpPr>
        <p:spPr>
          <a:xfrm>
            <a:off x="3393831" y="2620175"/>
            <a:ext cx="7587761" cy="3384971"/>
          </a:xfrm>
          <a:prstGeom prst="rect">
            <a:avLst/>
          </a:prstGeom>
        </p:spPr>
        <p:txBody>
          <a:bodyPr>
            <a:normAutofit/>
          </a:bodyPr>
          <a:lstStyle>
            <a:lvl1pPr marL="0" indent="0" algn="l">
              <a:buSzPct val="80000"/>
              <a:buFontTx/>
              <a:buNone/>
              <a:defRPr sz="3000" b="0" baseline="0">
                <a:solidFill>
                  <a:schemeClr val="accent5"/>
                </a:solidFill>
                <a:latin typeface="Verdana" panose="020B0604030504040204" pitchFamily="34" charset="0"/>
                <a:ea typeface="Verdana" panose="020B0604030504040204" pitchFamily="34" charset="0"/>
              </a:defRPr>
            </a:lvl1pPr>
          </a:lstStyle>
          <a:p>
            <a:pPr lvl="0"/>
            <a:r>
              <a:rPr lang="fr-FR"/>
              <a:t>Cliquez pour modifier les styles du texte du masque</a:t>
            </a:r>
          </a:p>
        </p:txBody>
      </p:sp>
      <p:sp>
        <p:nvSpPr>
          <p:cNvPr id="7" name="Espace réservé du texte 6">
            <a:extLst>
              <a:ext uri="{FF2B5EF4-FFF2-40B4-BE49-F238E27FC236}">
                <a16:creationId xmlns:a16="http://schemas.microsoft.com/office/drawing/2014/main" id="{D32B8D1B-CD7F-4D01-8546-AA40D79FEF78}"/>
              </a:ext>
            </a:extLst>
          </p:cNvPr>
          <p:cNvSpPr>
            <a:spLocks noGrp="1"/>
          </p:cNvSpPr>
          <p:nvPr>
            <p:ph type="body" sz="quarter" idx="11" hasCustomPrompt="1"/>
          </p:nvPr>
        </p:nvSpPr>
        <p:spPr>
          <a:xfrm>
            <a:off x="2030413" y="1828800"/>
            <a:ext cx="8950569" cy="668338"/>
          </a:xfrm>
          <a:prstGeom prst="rect">
            <a:avLst/>
          </a:prstGeom>
        </p:spPr>
        <p:txBody>
          <a:bodyPr/>
          <a:lstStyle>
            <a:lvl1pPr>
              <a:defRPr sz="3000" baseline="0">
                <a:solidFill>
                  <a:schemeClr val="tx2"/>
                </a:solidFill>
                <a:latin typeface="Jaroslav Bold" panose="02000503000000090004" pitchFamily="50" charset="0"/>
              </a:defRPr>
            </a:lvl1pPr>
          </a:lstStyle>
          <a:p>
            <a:pPr lvl="0"/>
            <a:r>
              <a:rPr lang="fr-FR"/>
              <a:t>Question ou problématique</a:t>
            </a:r>
          </a:p>
        </p:txBody>
      </p:sp>
      <p:pic>
        <p:nvPicPr>
          <p:cNvPr id="4" name="Graphique 3">
            <a:extLst>
              <a:ext uri="{FF2B5EF4-FFF2-40B4-BE49-F238E27FC236}">
                <a16:creationId xmlns:a16="http://schemas.microsoft.com/office/drawing/2014/main" id="{4BEEA037-C4E5-969C-DB2C-FD50EB1E8D1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04863" y="118984"/>
            <a:ext cx="1252070" cy="1133632"/>
          </a:xfrm>
          <a:prstGeom prst="rect">
            <a:avLst/>
          </a:prstGeom>
        </p:spPr>
      </p:pic>
      <p:pic>
        <p:nvPicPr>
          <p:cNvPr id="8" name="Graphique 7">
            <a:extLst>
              <a:ext uri="{FF2B5EF4-FFF2-40B4-BE49-F238E27FC236}">
                <a16:creationId xmlns:a16="http://schemas.microsoft.com/office/drawing/2014/main" id="{71FD35E1-20C6-BE5F-39BF-45CE74EC44B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rot="12525813">
            <a:off x="967492" y="2553218"/>
            <a:ext cx="1702278" cy="1925198"/>
          </a:xfrm>
          <a:prstGeom prst="rect">
            <a:avLst/>
          </a:prstGeom>
        </p:spPr>
      </p:pic>
      <p:pic>
        <p:nvPicPr>
          <p:cNvPr id="10" name="Graphique 9">
            <a:extLst>
              <a:ext uri="{FF2B5EF4-FFF2-40B4-BE49-F238E27FC236}">
                <a16:creationId xmlns:a16="http://schemas.microsoft.com/office/drawing/2014/main" id="{64A58E8F-1B4E-D70B-A27A-14164488685A}"/>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606849" y="1817630"/>
            <a:ext cx="438150" cy="561975"/>
          </a:xfrm>
          <a:prstGeom prst="rect">
            <a:avLst/>
          </a:prstGeom>
        </p:spPr>
      </p:pic>
    </p:spTree>
    <p:extLst>
      <p:ext uri="{BB962C8B-B14F-4D97-AF65-F5344CB8AC3E}">
        <p14:creationId xmlns:p14="http://schemas.microsoft.com/office/powerpoint/2010/main" val="254503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iffres clés ">
    <p:spTree>
      <p:nvGrpSpPr>
        <p:cNvPr id="1" name=""/>
        <p:cNvGrpSpPr/>
        <p:nvPr/>
      </p:nvGrpSpPr>
      <p:grpSpPr>
        <a:xfrm>
          <a:off x="0" y="0"/>
          <a:ext cx="0" cy="0"/>
          <a:chOff x="0" y="0"/>
          <a:chExt cx="0" cy="0"/>
        </a:xfrm>
      </p:grpSpPr>
      <p:sp>
        <p:nvSpPr>
          <p:cNvPr id="4" name="Espace réservé du texte 9">
            <a:extLst>
              <a:ext uri="{FF2B5EF4-FFF2-40B4-BE49-F238E27FC236}">
                <a16:creationId xmlns:a16="http://schemas.microsoft.com/office/drawing/2014/main" id="{4F16E823-2C31-4860-B619-4F442FA1A798}"/>
              </a:ext>
            </a:extLst>
          </p:cNvPr>
          <p:cNvSpPr>
            <a:spLocks noGrp="1"/>
          </p:cNvSpPr>
          <p:nvPr>
            <p:ph type="body" sz="quarter" idx="10" hasCustomPrompt="1"/>
          </p:nvPr>
        </p:nvSpPr>
        <p:spPr>
          <a:xfrm>
            <a:off x="1181454" y="700594"/>
            <a:ext cx="5210175" cy="701675"/>
          </a:xfrm>
          <a:prstGeom prst="rect">
            <a:avLst/>
          </a:prstGeom>
        </p:spPr>
        <p:txBody>
          <a:bodyPr>
            <a:normAutofit/>
          </a:bodyPr>
          <a:lstStyle>
            <a:lvl1pPr>
              <a:defRPr sz="2400" b="1">
                <a:solidFill>
                  <a:schemeClr val="tx2"/>
                </a:solidFill>
                <a:latin typeface="Verdana" panose="020B0604030504040204" pitchFamily="34" charset="0"/>
                <a:ea typeface="Verdana" panose="020B0604030504040204" pitchFamily="34" charset="0"/>
              </a:defRPr>
            </a:lvl1pPr>
          </a:lstStyle>
          <a:p>
            <a:pPr lvl="0"/>
            <a:r>
              <a:rPr lang="fr-FR"/>
              <a:t>Titre</a:t>
            </a:r>
          </a:p>
        </p:txBody>
      </p:sp>
      <p:sp>
        <p:nvSpPr>
          <p:cNvPr id="5" name="Rectangle 4">
            <a:extLst>
              <a:ext uri="{FF2B5EF4-FFF2-40B4-BE49-F238E27FC236}">
                <a16:creationId xmlns:a16="http://schemas.microsoft.com/office/drawing/2014/main" id="{3E00A971-F6A9-4B5B-861C-C1487A988A61}"/>
              </a:ext>
            </a:extLst>
          </p:cNvPr>
          <p:cNvSpPr/>
          <p:nvPr userDrawn="1"/>
        </p:nvSpPr>
        <p:spPr>
          <a:xfrm>
            <a:off x="9041145" y="1"/>
            <a:ext cx="3150855"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space réservé du texte 10">
            <a:extLst>
              <a:ext uri="{FF2B5EF4-FFF2-40B4-BE49-F238E27FC236}">
                <a16:creationId xmlns:a16="http://schemas.microsoft.com/office/drawing/2014/main" id="{458A2586-8D9C-4605-AC62-AD1CB79DBFC6}"/>
              </a:ext>
            </a:extLst>
          </p:cNvPr>
          <p:cNvSpPr>
            <a:spLocks noGrp="1"/>
          </p:cNvSpPr>
          <p:nvPr>
            <p:ph type="body" sz="quarter" idx="11" hasCustomPrompt="1"/>
          </p:nvPr>
        </p:nvSpPr>
        <p:spPr>
          <a:xfrm>
            <a:off x="10078895" y="1722438"/>
            <a:ext cx="1527175" cy="576262"/>
          </a:xfrm>
          <a:prstGeom prst="rect">
            <a:avLst/>
          </a:prstGeom>
        </p:spPr>
        <p:txBody>
          <a:bodyPr>
            <a:normAutofit/>
          </a:bodyPr>
          <a:lstStyle>
            <a:lvl1pPr>
              <a:defRPr sz="1600" b="0">
                <a:latin typeface="HelveticaNeueLT Com 65 Md" panose="020B0604020202020204" pitchFamily="34" charset="0"/>
              </a:defRPr>
            </a:lvl1pPr>
          </a:lstStyle>
          <a:p>
            <a:pPr lvl="0"/>
            <a:r>
              <a:rPr lang="fr-FR"/>
              <a:t>Chiffre clés</a:t>
            </a:r>
          </a:p>
        </p:txBody>
      </p:sp>
      <p:sp>
        <p:nvSpPr>
          <p:cNvPr id="12" name="Espace réservé du texte 10">
            <a:extLst>
              <a:ext uri="{FF2B5EF4-FFF2-40B4-BE49-F238E27FC236}">
                <a16:creationId xmlns:a16="http://schemas.microsoft.com/office/drawing/2014/main" id="{733311EE-A330-4CE3-BD96-E6C3325C13C6}"/>
              </a:ext>
            </a:extLst>
          </p:cNvPr>
          <p:cNvSpPr>
            <a:spLocks noGrp="1"/>
          </p:cNvSpPr>
          <p:nvPr>
            <p:ph type="body" sz="quarter" idx="12" hasCustomPrompt="1"/>
          </p:nvPr>
        </p:nvSpPr>
        <p:spPr>
          <a:xfrm>
            <a:off x="10078895" y="2766962"/>
            <a:ext cx="1527175" cy="576262"/>
          </a:xfrm>
          <a:prstGeom prst="rect">
            <a:avLst/>
          </a:prstGeom>
        </p:spPr>
        <p:txBody>
          <a:bodyPr>
            <a:normAutofit/>
          </a:bodyPr>
          <a:lstStyle>
            <a:lvl1pPr>
              <a:defRPr sz="1600" b="0">
                <a:latin typeface="HelveticaNeueLT Com 65 Md" panose="020B0604020202020204" pitchFamily="34" charset="0"/>
              </a:defRPr>
            </a:lvl1pPr>
          </a:lstStyle>
          <a:p>
            <a:pPr lvl="0"/>
            <a:r>
              <a:rPr lang="fr-FR"/>
              <a:t>Chiffre clés</a:t>
            </a:r>
          </a:p>
        </p:txBody>
      </p:sp>
      <p:sp>
        <p:nvSpPr>
          <p:cNvPr id="13" name="Espace réservé du texte 10">
            <a:extLst>
              <a:ext uri="{FF2B5EF4-FFF2-40B4-BE49-F238E27FC236}">
                <a16:creationId xmlns:a16="http://schemas.microsoft.com/office/drawing/2014/main" id="{FFE4AD4E-906C-4640-9D6E-6A82A512943E}"/>
              </a:ext>
            </a:extLst>
          </p:cNvPr>
          <p:cNvSpPr>
            <a:spLocks noGrp="1"/>
          </p:cNvSpPr>
          <p:nvPr>
            <p:ph type="body" sz="quarter" idx="13" hasCustomPrompt="1"/>
          </p:nvPr>
        </p:nvSpPr>
        <p:spPr>
          <a:xfrm>
            <a:off x="10078894" y="3811486"/>
            <a:ext cx="1527175" cy="576262"/>
          </a:xfrm>
          <a:prstGeom prst="rect">
            <a:avLst/>
          </a:prstGeom>
        </p:spPr>
        <p:txBody>
          <a:bodyPr>
            <a:normAutofit/>
          </a:bodyPr>
          <a:lstStyle>
            <a:lvl1pPr>
              <a:defRPr sz="1600" b="0">
                <a:latin typeface="HelveticaNeueLT Com 65 Md" panose="020B0604020202020204" pitchFamily="34" charset="0"/>
              </a:defRPr>
            </a:lvl1pPr>
          </a:lstStyle>
          <a:p>
            <a:pPr lvl="0"/>
            <a:r>
              <a:rPr lang="fr-FR"/>
              <a:t>Chiffre clés</a:t>
            </a:r>
          </a:p>
        </p:txBody>
      </p:sp>
      <p:sp>
        <p:nvSpPr>
          <p:cNvPr id="15" name="Espace réservé du texte 10">
            <a:extLst>
              <a:ext uri="{FF2B5EF4-FFF2-40B4-BE49-F238E27FC236}">
                <a16:creationId xmlns:a16="http://schemas.microsoft.com/office/drawing/2014/main" id="{543FCBBA-9D1C-41A9-8DED-BA41418F7584}"/>
              </a:ext>
            </a:extLst>
          </p:cNvPr>
          <p:cNvSpPr>
            <a:spLocks noGrp="1"/>
          </p:cNvSpPr>
          <p:nvPr>
            <p:ph type="body" sz="quarter" idx="15" hasCustomPrompt="1"/>
          </p:nvPr>
        </p:nvSpPr>
        <p:spPr>
          <a:xfrm>
            <a:off x="10078893" y="4856011"/>
            <a:ext cx="1527175" cy="576262"/>
          </a:xfrm>
          <a:prstGeom prst="rect">
            <a:avLst/>
          </a:prstGeom>
        </p:spPr>
        <p:txBody>
          <a:bodyPr>
            <a:normAutofit/>
          </a:bodyPr>
          <a:lstStyle>
            <a:lvl1pPr>
              <a:defRPr sz="1600" b="0">
                <a:latin typeface="HelveticaNeueLT Com 65 Md" panose="020B0604020202020204" pitchFamily="34" charset="0"/>
              </a:defRPr>
            </a:lvl1pPr>
          </a:lstStyle>
          <a:p>
            <a:pPr lvl="0"/>
            <a:r>
              <a:rPr lang="fr-FR"/>
              <a:t>Chiffre clés</a:t>
            </a:r>
          </a:p>
        </p:txBody>
      </p:sp>
      <p:sp>
        <p:nvSpPr>
          <p:cNvPr id="8" name="Espace réservé du texte 2">
            <a:extLst>
              <a:ext uri="{FF2B5EF4-FFF2-40B4-BE49-F238E27FC236}">
                <a16:creationId xmlns:a16="http://schemas.microsoft.com/office/drawing/2014/main" id="{56EC7813-4AEF-4BA4-865E-D66EB47918CC}"/>
              </a:ext>
            </a:extLst>
          </p:cNvPr>
          <p:cNvSpPr>
            <a:spLocks noGrp="1"/>
          </p:cNvSpPr>
          <p:nvPr>
            <p:ph type="body" sz="quarter" idx="16"/>
          </p:nvPr>
        </p:nvSpPr>
        <p:spPr>
          <a:xfrm>
            <a:off x="2113106" y="2243138"/>
            <a:ext cx="6496056" cy="3914775"/>
          </a:xfrm>
          <a:prstGeom prst="rect">
            <a:avLst/>
          </a:prstGeom>
        </p:spPr>
        <p:txBody>
          <a:bodyPr/>
          <a:lstStyle>
            <a:lvl1pPr marL="342900" indent="-342900">
              <a:buClr>
                <a:srgbClr val="1DACD5"/>
              </a:buClr>
              <a:buFont typeface="Wingdings" panose="05000000000000000000" pitchFamily="2" charset="2"/>
              <a:buChar char="§"/>
              <a:defRPr sz="2500" b="1" i="0" baseline="0">
                <a:solidFill>
                  <a:schemeClr val="tx2"/>
                </a:solidFill>
                <a:latin typeface="Verdana" panose="020B0604030504040204" pitchFamily="34" charset="0"/>
                <a:ea typeface="Verdana" panose="020B0604030504040204" pitchFamily="34" charset="0"/>
              </a:defRPr>
            </a:lvl1pPr>
            <a:lvl2pPr marL="685800" indent="-228600">
              <a:buClrTx/>
              <a:buFont typeface="Arial" panose="020B0604020202020204" pitchFamily="34" charset="0"/>
              <a:buChar char="•"/>
              <a:defRPr sz="2200">
                <a:latin typeface="HelveticaNeueLT Com 55 Roman" panose="020B0604020202020204" pitchFamily="34" charset="0"/>
              </a:defRPr>
            </a:lvl2pPr>
            <a:lvl3pPr marL="1143000" indent="-228600">
              <a:buClrTx/>
              <a:buFont typeface="Arial" panose="020B0604020202020204" pitchFamily="34" charset="0"/>
              <a:buChar char="•"/>
              <a:defRPr>
                <a:latin typeface="HelveticaNeueLT Com 55 Roman" panose="020B0604020202020204" pitchFamily="34" charset="0"/>
              </a:defRPr>
            </a:lvl3pPr>
            <a:lvl4pPr marL="1600200" indent="-228600">
              <a:buClrTx/>
              <a:buFont typeface="Arial" panose="020B0604020202020204" pitchFamily="34" charset="0"/>
              <a:buChar char="•"/>
              <a:defRPr>
                <a:latin typeface="HelveticaNeueLT Com 55 Roman" panose="020B0604020202020204" pitchFamily="34" charset="0"/>
              </a:defRPr>
            </a:lvl4pPr>
            <a:lvl5pPr marL="2057400" indent="-228600">
              <a:buClrTx/>
              <a:buFont typeface="Arial" panose="020B0604020202020204" pitchFamily="34" charset="0"/>
              <a:buChar char="•"/>
              <a:defRPr>
                <a:latin typeface="HelveticaNeueLT Com 55 Roman" panose="020B06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Graphique 5">
            <a:extLst>
              <a:ext uri="{FF2B5EF4-FFF2-40B4-BE49-F238E27FC236}">
                <a16:creationId xmlns:a16="http://schemas.microsoft.com/office/drawing/2014/main" id="{9783430E-1448-A673-73E8-C3B87F633E1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361997" y="1722438"/>
            <a:ext cx="438150" cy="428625"/>
          </a:xfrm>
          <a:prstGeom prst="rect">
            <a:avLst/>
          </a:prstGeom>
        </p:spPr>
      </p:pic>
      <p:pic>
        <p:nvPicPr>
          <p:cNvPr id="9" name="Graphique 8">
            <a:extLst>
              <a:ext uri="{FF2B5EF4-FFF2-40B4-BE49-F238E27FC236}">
                <a16:creationId xmlns:a16="http://schemas.microsoft.com/office/drawing/2014/main" id="{2A7F5701-9B94-5443-0898-3EBF1B4CD8E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9361998" y="2616942"/>
            <a:ext cx="438150" cy="468719"/>
          </a:xfrm>
          <a:prstGeom prst="rect">
            <a:avLst/>
          </a:prstGeom>
        </p:spPr>
      </p:pic>
      <p:pic>
        <p:nvPicPr>
          <p:cNvPr id="14" name="Graphique 13">
            <a:extLst>
              <a:ext uri="{FF2B5EF4-FFF2-40B4-BE49-F238E27FC236}">
                <a16:creationId xmlns:a16="http://schemas.microsoft.com/office/drawing/2014/main" id="{8DC56BE0-4998-B42B-0B49-00AC0695A22E}"/>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387924" y="3811485"/>
            <a:ext cx="363699" cy="363699"/>
          </a:xfrm>
          <a:prstGeom prst="rect">
            <a:avLst/>
          </a:prstGeom>
        </p:spPr>
      </p:pic>
      <p:pic>
        <p:nvPicPr>
          <p:cNvPr id="17" name="Graphique 16">
            <a:extLst>
              <a:ext uri="{FF2B5EF4-FFF2-40B4-BE49-F238E27FC236}">
                <a16:creationId xmlns:a16="http://schemas.microsoft.com/office/drawing/2014/main" id="{36F43E86-1037-931C-0414-AE22D0789097}"/>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387924" y="4768004"/>
            <a:ext cx="390580" cy="500961"/>
          </a:xfrm>
          <a:prstGeom prst="rect">
            <a:avLst/>
          </a:prstGeom>
        </p:spPr>
      </p:pic>
      <p:pic>
        <p:nvPicPr>
          <p:cNvPr id="3" name="Graphique 2">
            <a:extLst>
              <a:ext uri="{FF2B5EF4-FFF2-40B4-BE49-F238E27FC236}">
                <a16:creationId xmlns:a16="http://schemas.microsoft.com/office/drawing/2014/main" id="{83F4B88D-3E8E-4412-D607-A937D19EFDCB}"/>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675734" y="675432"/>
            <a:ext cx="506086" cy="434804"/>
          </a:xfrm>
          <a:prstGeom prst="rect">
            <a:avLst/>
          </a:prstGeom>
        </p:spPr>
      </p:pic>
    </p:spTree>
    <p:extLst>
      <p:ext uri="{BB962C8B-B14F-4D97-AF65-F5344CB8AC3E}">
        <p14:creationId xmlns:p14="http://schemas.microsoft.com/office/powerpoint/2010/main" val="3556572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Diapositive de titre">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11370AB6-1AD6-4872-A104-0936D7D883CB}"/>
              </a:ext>
            </a:extLst>
          </p:cNvPr>
          <p:cNvSpPr>
            <a:spLocks noGrp="1"/>
          </p:cNvSpPr>
          <p:nvPr>
            <p:ph type="body" sz="quarter" idx="14"/>
          </p:nvPr>
        </p:nvSpPr>
        <p:spPr>
          <a:xfrm>
            <a:off x="1387137" y="2628900"/>
            <a:ext cx="9143999" cy="1459523"/>
          </a:xfrm>
          <a:prstGeom prst="rect">
            <a:avLst/>
          </a:prstGeom>
        </p:spPr>
        <p:txBody>
          <a:bodyPr/>
          <a:lstStyle>
            <a:lvl1pPr algn="ctr">
              <a:defRPr sz="3600">
                <a:solidFill>
                  <a:schemeClr val="tx2"/>
                </a:solidFill>
                <a:latin typeface="Jaroslav Bold" panose="02000503000000090004" pitchFamily="50" charset="0"/>
              </a:defRPr>
            </a:lvl1pPr>
          </a:lstStyle>
          <a:p>
            <a:pPr lvl="0"/>
            <a:r>
              <a:rPr lang="fr-FR"/>
              <a:t>Cliquez pour modifier les styles du texte du masque</a:t>
            </a:r>
          </a:p>
        </p:txBody>
      </p:sp>
      <p:pic>
        <p:nvPicPr>
          <p:cNvPr id="3" name="Graphique 2">
            <a:extLst>
              <a:ext uri="{FF2B5EF4-FFF2-40B4-BE49-F238E27FC236}">
                <a16:creationId xmlns:a16="http://schemas.microsoft.com/office/drawing/2014/main" id="{1C4FEBD7-2E61-4AA9-1EEB-42DBF9697D3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04863" y="118984"/>
            <a:ext cx="1252070" cy="1133632"/>
          </a:xfrm>
          <a:prstGeom prst="rect">
            <a:avLst/>
          </a:prstGeom>
        </p:spPr>
      </p:pic>
    </p:spTree>
    <p:extLst>
      <p:ext uri="{BB962C8B-B14F-4D97-AF65-F5344CB8AC3E}">
        <p14:creationId xmlns:p14="http://schemas.microsoft.com/office/powerpoint/2010/main" val="1697863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Espace réservé du titre 9">
            <a:extLst>
              <a:ext uri="{FF2B5EF4-FFF2-40B4-BE49-F238E27FC236}">
                <a16:creationId xmlns:a16="http://schemas.microsoft.com/office/drawing/2014/main" id="{E8234824-87D8-47C0-B05D-5619629D5DEE}"/>
              </a:ext>
            </a:extLst>
          </p:cNvPr>
          <p:cNvSpPr>
            <a:spLocks noGrp="1"/>
          </p:cNvSpPr>
          <p:nvPr>
            <p:ph type="title"/>
          </p:nvPr>
        </p:nvSpPr>
        <p:spPr>
          <a:xfrm>
            <a:off x="1610174" y="1113270"/>
            <a:ext cx="9743625" cy="1325563"/>
          </a:xfrm>
          <a:prstGeom prst="rect">
            <a:avLst/>
          </a:prstGeom>
        </p:spPr>
        <p:txBody>
          <a:bodyPr vert="horz" lIns="91440" tIns="45720" rIns="91440" bIns="45720" rtlCol="0" anchor="ctr">
            <a:normAutofit/>
          </a:bodyPr>
          <a:lstStyle/>
          <a:p>
            <a:endParaRPr lang="fr-FR"/>
          </a:p>
        </p:txBody>
      </p:sp>
    </p:spTree>
    <p:extLst>
      <p:ext uri="{BB962C8B-B14F-4D97-AF65-F5344CB8AC3E}">
        <p14:creationId xmlns:p14="http://schemas.microsoft.com/office/powerpoint/2010/main" val="40107948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700" r:id="rId4"/>
    <p:sldLayoutId id="2147483697" r:id="rId5"/>
    <p:sldLayoutId id="2147483692" r:id="rId6"/>
    <p:sldLayoutId id="2147483660" r:id="rId7"/>
    <p:sldLayoutId id="2147483661" r:id="rId8"/>
    <p:sldLayoutId id="2147483695" r:id="rId9"/>
  </p:sldLayoutIdLst>
  <p:hf hdr="0" ftr="0" dt="0"/>
  <p:txStyles>
    <p:titleStyle>
      <a:lvl1pPr algn="l" defTabSz="914400" rtl="0" eaLnBrk="1" latinLnBrk="0" hangingPunct="1">
        <a:lnSpc>
          <a:spcPct val="90000"/>
        </a:lnSpc>
        <a:spcBef>
          <a:spcPct val="0"/>
        </a:spcBef>
        <a:buNone/>
        <a:defRPr sz="4000" kern="1200" cap="all" baseline="0">
          <a:solidFill>
            <a:schemeClr val="tx1"/>
          </a:solidFill>
          <a:latin typeface="Verdana" panose="020B0604030504040204" pitchFamily="34" charset="0"/>
          <a:ea typeface="Verdana" panose="020B060403050404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58409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hyperlink" Target="https://www.ess-bretagne.org/uploads/files/cress_ressources/Convention-partenariat-Education-ESS-Bretagne-2021-26-sign%C3%A9e.pdf" TargetMode="External"/><Relationship Id="rId1" Type="http://schemas.openxmlformats.org/officeDocument/2006/relationships/slideLayout" Target="../slideLayouts/slideLayout16.xml"/><Relationship Id="rId5" Type="http://schemas.openxmlformats.org/officeDocument/2006/relationships/image" Target="../media/image2.svg"/><Relationship Id="rId4" Type="http://schemas.openxmlformats.org/officeDocument/2006/relationships/image" Target="../media/image1.sv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hyperlink" Target="https://www.youtube.com/watch?v=SB-lnD04f3U"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hyperlink" Target="https://www.youtube.com/watch?v=yruzZQT7NqE" TargetMode="External"/><Relationship Id="rId5" Type="http://schemas.openxmlformats.org/officeDocument/2006/relationships/hyperlink" Target="https://www.youtube.com/watch?v=WvWqgb0wuCs" TargetMode="Externa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hyperlink" Target="https://www.youtube.com/watch?v=cp3JD4XUAeQ" TargetMode="External"/><Relationship Id="rId3" Type="http://schemas.openxmlformats.org/officeDocument/2006/relationships/hyperlink" Target="https://www.dailymotion.com/video/x13sxei" TargetMode="External"/><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hyperlink" Target="https://www.youtube.com/watch?v=z2NXGQXEXMA"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jpeg"/><Relationship Id="rId18" Type="http://schemas.openxmlformats.org/officeDocument/2006/relationships/image" Target="../media/image3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notesSlide" Target="../notesSlides/notesSlide8.xml"/><Relationship Id="rId16" Type="http://schemas.openxmlformats.org/officeDocument/2006/relationships/image" Target="../media/image30.jpeg"/><Relationship Id="rId20" Type="http://schemas.openxmlformats.org/officeDocument/2006/relationships/image" Target="../media/image34.jpeg"/><Relationship Id="rId1" Type="http://schemas.openxmlformats.org/officeDocument/2006/relationships/slideLayout" Target="../slideLayouts/slideLayout6.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jpeg"/><Relationship Id="rId10" Type="http://schemas.openxmlformats.org/officeDocument/2006/relationships/image" Target="../media/image24.jpeg"/><Relationship Id="rId19" Type="http://schemas.openxmlformats.org/officeDocument/2006/relationships/image" Target="../media/image33.pn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s://unesaisonaveclasecu.fr/2020/11/27/larbre-de-la-secu-une-video-interactive/"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secu-jeunes.fr/la-secu-cest-quoi/la-secu-ca-sert-a-quoi/" TargetMode="External"/><Relationship Id="rId2" Type="http://schemas.openxmlformats.org/officeDocument/2006/relationships/hyperlink" Target="https://www.youtube.com/watch?v=9tMvwc0DIEE" TargetMode="External"/><Relationship Id="rId1" Type="http://schemas.openxmlformats.org/officeDocument/2006/relationships/slideLayout" Target="../slideLayouts/slideLayout6.xml"/><Relationship Id="rId5" Type="http://schemas.openxmlformats.org/officeDocument/2006/relationships/image" Target="../media/image39.pn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www.ess-france.org/histoire-identite" TargetMode="External"/><Relationship Id="rId7" Type="http://schemas.openxmlformats.org/officeDocument/2006/relationships/hyperlink" Target="https://www.emploi-ess.fr/metiers/presentation-metiers"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www.avise.org/ressources/dis-moi-pourquoi-tu-bosses" TargetMode="External"/><Relationship Id="rId5" Type="http://schemas.openxmlformats.org/officeDocument/2006/relationships/hyperlink" Target="https://www.udes.fr/sites/default/files/public/trajectoires_-_guides_des_70_metiers_cle_de_less_0.pdf" TargetMode="External"/><Relationship Id="rId4" Type="http://schemas.openxmlformats.org/officeDocument/2006/relationships/hyperlink" Target="https://www.ess-france.org/system/files/2022-05/PANORAMA_DE_LESS_2022_ESS_FRANCE_0.pdf"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1">
            <a:extLst>
              <a:ext uri="{FF2B5EF4-FFF2-40B4-BE49-F238E27FC236}">
                <a16:creationId xmlns:a16="http://schemas.microsoft.com/office/drawing/2014/main" id="{166902C5-AB6C-8C63-E7C6-21BD1789778F}"/>
              </a:ext>
            </a:extLst>
          </p:cNvPr>
          <p:cNvSpPr txBox="1">
            <a:spLocks/>
          </p:cNvSpPr>
          <p:nvPr/>
        </p:nvSpPr>
        <p:spPr>
          <a:xfrm>
            <a:off x="1524000" y="2220686"/>
            <a:ext cx="9144000" cy="477247"/>
          </a:xfrm>
          <a:prstGeom prst="rect">
            <a:avLst/>
          </a:prstGeom>
        </p:spPr>
        <p:txBody>
          <a:bodyPr>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800" b="0" kern="120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3200" b="0" i="0"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rPr>
              <a:t>Bienvenue à la </a:t>
            </a:r>
            <a:r>
              <a:rPr kumimoji="0" lang="fr-FR" sz="3200" b="0" i="1" u="none" strike="noStrike" kern="1200" cap="none" spc="0" normalizeH="0" baseline="0" noProof="0">
                <a:ln>
                  <a:noFill/>
                </a:ln>
                <a:solidFill>
                  <a:schemeClr val="tx2"/>
                </a:solidFill>
                <a:effectLst/>
                <a:highlight>
                  <a:srgbClr val="FFFF00"/>
                </a:highlight>
                <a:uLnTx/>
                <a:uFillTx/>
                <a:latin typeface="Verdana" panose="020B0604030504040204" pitchFamily="34" charset="0"/>
                <a:ea typeface="Verdana" panose="020B0604030504040204" pitchFamily="34" charset="0"/>
              </a:rPr>
              <a:t>(nom structure) </a:t>
            </a:r>
            <a:r>
              <a:rPr lang="fr-FR" sz="3200" i="1">
                <a:solidFill>
                  <a:schemeClr val="tx2"/>
                </a:solidFill>
                <a:highlight>
                  <a:srgbClr val="FFFF00"/>
                </a:highlight>
                <a:latin typeface="Verdana" panose="020B0604030504040204" pitchFamily="34" charset="0"/>
                <a:ea typeface="Verdana" panose="020B0604030504040204" pitchFamily="34" charset="0"/>
              </a:rPr>
              <a:t>. . . . . . . . . . . . . . </a:t>
            </a:r>
            <a:endParaRPr kumimoji="0" lang="fr-FR" sz="3200" b="0" i="1"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endParaRPr>
          </a:p>
        </p:txBody>
      </p:sp>
      <p:sp>
        <p:nvSpPr>
          <p:cNvPr id="8" name="Espace réservé du texte 2">
            <a:extLst>
              <a:ext uri="{FF2B5EF4-FFF2-40B4-BE49-F238E27FC236}">
                <a16:creationId xmlns:a16="http://schemas.microsoft.com/office/drawing/2014/main" id="{8FF96DD4-54C9-FED8-CB28-8BAA34488528}"/>
              </a:ext>
            </a:extLst>
          </p:cNvPr>
          <p:cNvSpPr txBox="1">
            <a:spLocks/>
          </p:cNvSpPr>
          <p:nvPr/>
        </p:nvSpPr>
        <p:spPr>
          <a:xfrm>
            <a:off x="1387137" y="1062038"/>
            <a:ext cx="9143999" cy="1018689"/>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4800" b="1" kern="1200">
                <a:solidFill>
                  <a:schemeClr val="tx1"/>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4800" b="1" i="0" u="none" strike="noStrike" kern="1200" cap="none" spc="0" normalizeH="0" baseline="0" noProof="0">
                <a:ln>
                  <a:noFill/>
                </a:ln>
                <a:solidFill>
                  <a:srgbClr val="EE764E"/>
                </a:solidFill>
                <a:effectLst/>
                <a:uLnTx/>
                <a:uFillTx/>
                <a:latin typeface="Verdana" panose="020B0604030504040204" pitchFamily="34" charset="0"/>
                <a:ea typeface="Verdana" panose="020B0604030504040204" pitchFamily="34" charset="0"/>
              </a:rPr>
              <a:t>Livret du stagiaire</a:t>
            </a:r>
          </a:p>
        </p:txBody>
      </p:sp>
      <p:sp>
        <p:nvSpPr>
          <p:cNvPr id="10" name="Rectangle 9">
            <a:extLst>
              <a:ext uri="{FF2B5EF4-FFF2-40B4-BE49-F238E27FC236}">
                <a16:creationId xmlns:a16="http://schemas.microsoft.com/office/drawing/2014/main" id="{12863DCE-C36C-0A4F-D71A-02EDFCD86629}"/>
              </a:ext>
            </a:extLst>
          </p:cNvPr>
          <p:cNvSpPr/>
          <p:nvPr/>
        </p:nvSpPr>
        <p:spPr>
          <a:xfrm>
            <a:off x="0" y="5477380"/>
            <a:ext cx="12192000" cy="1380619"/>
          </a:xfrm>
          <a:prstGeom prst="rect">
            <a:avLst/>
          </a:prstGeom>
          <a:solidFill>
            <a:srgbClr val="EE764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HelveticaNeueLT Com 55 Roman"/>
              <a:ea typeface="+mn-ea"/>
              <a:cs typeface="+mn-cs"/>
            </a:endParaRPr>
          </a:p>
        </p:txBody>
      </p:sp>
      <p:sp>
        <p:nvSpPr>
          <p:cNvPr id="11" name="ZoneTexte 10">
            <a:extLst>
              <a:ext uri="{FF2B5EF4-FFF2-40B4-BE49-F238E27FC236}">
                <a16:creationId xmlns:a16="http://schemas.microsoft.com/office/drawing/2014/main" id="{3DFB5466-3D38-60FF-C066-C3FEB86816A2}"/>
              </a:ext>
            </a:extLst>
          </p:cNvPr>
          <p:cNvSpPr txBox="1"/>
          <p:nvPr/>
        </p:nvSpPr>
        <p:spPr>
          <a:xfrm>
            <a:off x="7191890" y="4120829"/>
            <a:ext cx="4747175" cy="1163011"/>
          </a:xfrm>
          <a:prstGeom prst="rect">
            <a:avLst/>
          </a:prstGeom>
          <a:noFill/>
        </p:spPr>
        <p:txBody>
          <a:bodyPr wrap="square" rtlCol="0">
            <a:spAutoFit/>
          </a:bodyPr>
          <a:lstStyle/>
          <a:p>
            <a:pPr>
              <a:lnSpc>
                <a:spcPct val="150000"/>
              </a:lnSpc>
            </a:pPr>
            <a:r>
              <a:rPr lang="fr-FR" sz="1200" u="sng">
                <a:latin typeface="Verdana" panose="020B0604030504040204" pitchFamily="34" charset="0"/>
                <a:ea typeface="Verdana" panose="020B0604030504040204" pitchFamily="34" charset="0"/>
              </a:rPr>
              <a:t>Contact élève :</a:t>
            </a:r>
          </a:p>
          <a:p>
            <a:pPr>
              <a:lnSpc>
                <a:spcPct val="150000"/>
              </a:lnSpc>
            </a:pPr>
            <a:r>
              <a:rPr lang="fr-FR" sz="1000">
                <a:latin typeface="Verdana" panose="020B0604030504040204" pitchFamily="34" charset="0"/>
                <a:ea typeface="Verdana" panose="020B0604030504040204" pitchFamily="34" charset="0"/>
              </a:rPr>
              <a:t>Nom, prénom : </a:t>
            </a:r>
            <a:r>
              <a:rPr lang="fr-FR" sz="1200">
                <a:latin typeface="Verdana" panose="020B0604030504040204" pitchFamily="34" charset="0"/>
                <a:ea typeface="Verdana" panose="020B0604030504040204" pitchFamily="34" charset="0"/>
              </a:rPr>
              <a:t>…………………………………………………………………………</a:t>
            </a:r>
          </a:p>
          <a:p>
            <a:pPr>
              <a:lnSpc>
                <a:spcPct val="150000"/>
              </a:lnSpc>
            </a:pPr>
            <a:r>
              <a:rPr lang="fr-FR" sz="1000">
                <a:latin typeface="Verdana" panose="020B0604030504040204" pitchFamily="34" charset="0"/>
                <a:ea typeface="Verdana" panose="020B0604030504040204" pitchFamily="34" charset="0"/>
              </a:rPr>
              <a:t>Etablissement :</a:t>
            </a:r>
            <a:r>
              <a:rPr lang="fr-FR" sz="1200">
                <a:latin typeface="Verdana" panose="020B0604030504040204" pitchFamily="34" charset="0"/>
                <a:ea typeface="Verdana" panose="020B0604030504040204" pitchFamily="34" charset="0"/>
              </a:rPr>
              <a:t> ………………………………………………………………………..</a:t>
            </a:r>
          </a:p>
          <a:p>
            <a:pPr>
              <a:lnSpc>
                <a:spcPct val="150000"/>
              </a:lnSpc>
            </a:pPr>
            <a:r>
              <a:rPr lang="fr-FR" sz="1000">
                <a:latin typeface="Verdana" panose="020B0604030504040204" pitchFamily="34" charset="0"/>
                <a:ea typeface="Verdana" panose="020B0604030504040204" pitchFamily="34" charset="0"/>
              </a:rPr>
              <a:t>Ville : </a:t>
            </a:r>
            <a:r>
              <a:rPr lang="fr-FR" sz="1200">
                <a:latin typeface="Verdana" panose="020B0604030504040204" pitchFamily="34" charset="0"/>
                <a:ea typeface="Verdana" panose="020B0604030504040204" pitchFamily="34" charset="0"/>
              </a:rPr>
              <a:t>………………………………………………………………………………………</a:t>
            </a:r>
          </a:p>
        </p:txBody>
      </p:sp>
      <p:sp>
        <p:nvSpPr>
          <p:cNvPr id="9" name="Espace réservé du texte 1">
            <a:extLst>
              <a:ext uri="{FF2B5EF4-FFF2-40B4-BE49-F238E27FC236}">
                <a16:creationId xmlns:a16="http://schemas.microsoft.com/office/drawing/2014/main" id="{5EDD66A2-E5F0-37F5-D4D4-44A28FBD03D0}"/>
              </a:ext>
            </a:extLst>
          </p:cNvPr>
          <p:cNvSpPr txBox="1">
            <a:spLocks/>
          </p:cNvSpPr>
          <p:nvPr/>
        </p:nvSpPr>
        <p:spPr>
          <a:xfrm>
            <a:off x="427376" y="5974200"/>
            <a:ext cx="7530620" cy="589200"/>
          </a:xfrm>
          <a:prstGeom prst="rect">
            <a:avLst/>
          </a:prstGeom>
        </p:spPr>
        <p:txBody>
          <a:bodyP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800" b="0" kern="120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200" b="0" i="1"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rPr>
              <a:t>Ce livret a été réalisé dans le cadre de la </a:t>
            </a:r>
            <a:r>
              <a:rPr kumimoji="0" lang="fr-FR" sz="1200" b="0" i="1" u="none" strike="noStrike" kern="1200" cap="none" spc="0" normalizeH="0" baseline="0" noProof="0">
                <a:ln>
                  <a:noFill/>
                </a:ln>
                <a:solidFill>
                  <a:schemeClr val="accent4"/>
                </a:solidFill>
                <a:effectLst/>
                <a:uLnTx/>
                <a:uFillTx/>
                <a:latin typeface="Verdana" panose="020B0604030504040204" pitchFamily="34" charset="0"/>
                <a:ea typeface="Verdana" panose="020B0604030504040204" pitchFamily="34" charset="0"/>
                <a:hlinkClick r:id="rId2">
                  <a:extLst>
                    <a:ext uri="{A12FA001-AC4F-418D-AE19-62706E023703}">
                      <ahyp:hlinkClr xmlns:ahyp="http://schemas.microsoft.com/office/drawing/2018/hyperlinkcolor" val="tx"/>
                    </a:ext>
                  </a:extLst>
                </a:hlinkClick>
              </a:rPr>
              <a:t>convention éducation à l’ESS </a:t>
            </a:r>
            <a:r>
              <a:rPr kumimoji="0" lang="fr-FR" sz="1200" b="0" i="1"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rPr>
              <a:t>en Bretagne, composée </a:t>
            </a:r>
            <a:br>
              <a:rPr kumimoji="0" lang="fr-FR" sz="1200" b="0" i="1"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rPr>
            </a:br>
            <a:r>
              <a:rPr kumimoji="0" lang="fr-FR" sz="1200" b="0" i="1"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rPr>
              <a:t>des organisations suivantes : Académie de Rennes, DRAAF Bretagne, Conseil régional de Bretagne, L’ESPER et la Cress Bretagne. Il a été élaboré à partir d’un modèle créé par la MGEN.</a:t>
            </a:r>
            <a:endParaRPr kumimoji="0" lang="fr-FR" sz="1200" b="0" i="0"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endParaRPr>
          </a:p>
        </p:txBody>
      </p:sp>
      <p:pic>
        <p:nvPicPr>
          <p:cNvPr id="15" name="Graphique 14">
            <a:extLst>
              <a:ext uri="{FF2B5EF4-FFF2-40B4-BE49-F238E27FC236}">
                <a16:creationId xmlns:a16="http://schemas.microsoft.com/office/drawing/2014/main" id="{CA61F08F-FA2C-863C-C197-0D72CFC8209B}"/>
              </a:ext>
            </a:extLst>
          </p:cNvPr>
          <p:cNvPicPr>
            <a:picLocks noChangeAspect="1"/>
          </p:cNvPicPr>
          <p:nvPr/>
        </p:nvPicPr>
        <p:blipFill>
          <a:blip>
            <a:extLst>
              <a:ext uri="{96DAC541-7B7A-43D3-8B79-37D633B846F1}">
                <asvg:svgBlip xmlns:asvg="http://schemas.microsoft.com/office/drawing/2016/SVG/main" r:embed="rId3"/>
              </a:ext>
            </a:extLst>
          </a:blip>
          <a:srcRect r="60112"/>
          <a:stretch/>
        </p:blipFill>
        <p:spPr>
          <a:xfrm>
            <a:off x="3647398" y="4011915"/>
            <a:ext cx="3785191" cy="1713875"/>
          </a:xfrm>
          <a:prstGeom prst="rect">
            <a:avLst/>
          </a:prstGeom>
        </p:spPr>
      </p:pic>
      <p:sp>
        <p:nvSpPr>
          <p:cNvPr id="16" name="Espace réservé du texte 1">
            <a:extLst>
              <a:ext uri="{FF2B5EF4-FFF2-40B4-BE49-F238E27FC236}">
                <a16:creationId xmlns:a16="http://schemas.microsoft.com/office/drawing/2014/main" id="{CA208510-737B-D901-543F-5A1947332F7F}"/>
              </a:ext>
            </a:extLst>
          </p:cNvPr>
          <p:cNvSpPr txBox="1">
            <a:spLocks/>
          </p:cNvSpPr>
          <p:nvPr/>
        </p:nvSpPr>
        <p:spPr>
          <a:xfrm>
            <a:off x="880741" y="3815700"/>
            <a:ext cx="3103475" cy="1930000"/>
          </a:xfrm>
          <a:prstGeom prst="rect">
            <a:avLst/>
          </a:prstGeom>
        </p:spPr>
        <p:txBody>
          <a:bodyPr>
            <a:normAutofit fontScale="4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800" b="0" kern="120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fr-FR" sz="3200" i="0" u="none" strike="noStrike" kern="1200" cap="none" spc="0" normalizeH="0" baseline="0" noProof="0">
                <a:ln>
                  <a:noFill/>
                </a:ln>
                <a:solidFill>
                  <a:schemeClr val="tx2"/>
                </a:solidFill>
                <a:effectLst/>
                <a:uLnTx/>
                <a:uFillTx/>
                <a:latin typeface="Verdana" panose="020B0604030504040204" pitchFamily="34" charset="0"/>
                <a:ea typeface="Verdana" panose="020B0604030504040204" pitchFamily="34" charset="0"/>
              </a:rPr>
              <a:t>Ce livret est destiné aux élèves participant à un stage court de découverte du monde professionnel dans une entreprise de l’économie sociale et solidaire (ESS)</a:t>
            </a:r>
          </a:p>
        </p:txBody>
      </p:sp>
      <p:pic>
        <p:nvPicPr>
          <p:cNvPr id="3" name="Graphique 2">
            <a:extLst>
              <a:ext uri="{FF2B5EF4-FFF2-40B4-BE49-F238E27FC236}">
                <a16:creationId xmlns:a16="http://schemas.microsoft.com/office/drawing/2014/main" id="{5D2E7A63-8495-0F18-8371-263A7AD5809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251387" y="288797"/>
            <a:ext cx="1553476" cy="1406524"/>
          </a:xfrm>
          <a:prstGeom prst="rect">
            <a:avLst/>
          </a:prstGeom>
        </p:spPr>
      </p:pic>
      <p:pic>
        <p:nvPicPr>
          <p:cNvPr id="5" name="Graphique 4">
            <a:extLst>
              <a:ext uri="{FF2B5EF4-FFF2-40B4-BE49-F238E27FC236}">
                <a16:creationId xmlns:a16="http://schemas.microsoft.com/office/drawing/2014/main" id="{EDCCA0DD-658A-1FCD-4092-684954ECB50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8347" y="3936844"/>
            <a:ext cx="676275" cy="581025"/>
          </a:xfrm>
          <a:prstGeom prst="rect">
            <a:avLst/>
          </a:prstGeom>
        </p:spPr>
      </p:pic>
    </p:spTree>
    <p:extLst>
      <p:ext uri="{BB962C8B-B14F-4D97-AF65-F5344CB8AC3E}">
        <p14:creationId xmlns:p14="http://schemas.microsoft.com/office/powerpoint/2010/main" val="265483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4">
            <a:extLst>
              <a:ext uri="{FF2B5EF4-FFF2-40B4-BE49-F238E27FC236}">
                <a16:creationId xmlns:a16="http://schemas.microsoft.com/office/drawing/2014/main" id="{30ACB56B-97C3-DE61-8CDC-AAB8C601E7FF}"/>
              </a:ext>
            </a:extLst>
          </p:cNvPr>
          <p:cNvSpPr>
            <a:spLocks noGrp="1"/>
          </p:cNvSpPr>
          <p:nvPr>
            <p:ph type="body" sz="quarter" idx="11"/>
          </p:nvPr>
        </p:nvSpPr>
        <p:spPr>
          <a:xfrm>
            <a:off x="1344987" y="1033972"/>
            <a:ext cx="10654181" cy="512865"/>
          </a:xfrm>
        </p:spPr>
        <p:txBody>
          <a:bodyPr/>
          <a:lstStyle/>
          <a:p>
            <a:pPr marL="0" indent="0">
              <a:lnSpc>
                <a:spcPct val="100000"/>
              </a:lnSpc>
              <a:spcBef>
                <a:spcPts val="0"/>
              </a:spcBef>
              <a:buNone/>
              <a:defRPr/>
            </a:pPr>
            <a:r>
              <a:rPr lang="fr-FR" altLang="fr-FR" sz="1400" dirty="0"/>
              <a:t>Trois vidéos à regarder sur internet, une fiche d’activité à remplir et un bilan « ce que j’ai appris » à compléter à la fin du module (page précédente).</a:t>
            </a:r>
          </a:p>
          <a:p>
            <a:pPr>
              <a:lnSpc>
                <a:spcPct val="100000"/>
              </a:lnSpc>
              <a:spcBef>
                <a:spcPts val="0"/>
              </a:spcBef>
              <a:defRPr/>
            </a:pPr>
            <a:endParaRPr lang="fr-FR" altLang="fr-FR" sz="1400" dirty="0"/>
          </a:p>
          <a:p>
            <a:pPr>
              <a:lnSpc>
                <a:spcPct val="100000"/>
              </a:lnSpc>
              <a:spcBef>
                <a:spcPts val="0"/>
              </a:spcBef>
              <a:defRPr/>
            </a:pPr>
            <a:endParaRPr lang="fr-FR" sz="1400" dirty="0"/>
          </a:p>
        </p:txBody>
      </p:sp>
      <p:sp>
        <p:nvSpPr>
          <p:cNvPr id="6" name="ZoneTexte 5">
            <a:extLst>
              <a:ext uri="{FF2B5EF4-FFF2-40B4-BE49-F238E27FC236}">
                <a16:creationId xmlns:a16="http://schemas.microsoft.com/office/drawing/2014/main" id="{21491CC8-EE54-83CF-FA59-E6A53B4597D8}"/>
              </a:ext>
            </a:extLst>
          </p:cNvPr>
          <p:cNvSpPr txBox="1"/>
          <p:nvPr/>
        </p:nvSpPr>
        <p:spPr>
          <a:xfrm>
            <a:off x="1374514" y="588748"/>
            <a:ext cx="4485109"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1. Comprendre l’ESS - Vidéos</a:t>
            </a:r>
            <a:endParaRPr lang="fr-FR" sz="1600" b="1" i="0" u="none" strike="noStrike" kern="1200" baseline="0">
              <a:solidFill>
                <a:schemeClr val="bg1"/>
              </a:solidFill>
              <a:latin typeface="Verdana" panose="020B0604030504040204" pitchFamily="34" charset="0"/>
              <a:ea typeface="Verdana" panose="020B0604030504040204" pitchFamily="34" charset="0"/>
            </a:endParaRPr>
          </a:p>
        </p:txBody>
      </p:sp>
      <p:pic>
        <p:nvPicPr>
          <p:cNvPr id="8" name="Google Shape;264;p17">
            <a:extLst>
              <a:ext uri="{FF2B5EF4-FFF2-40B4-BE49-F238E27FC236}">
                <a16:creationId xmlns:a16="http://schemas.microsoft.com/office/drawing/2014/main" id="{1A3D91EA-1C11-D0CD-4F5D-34A4FC7D57DE}"/>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187" y="1833872"/>
            <a:ext cx="2658856" cy="19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Google Shape;371;g1613fe3e7e4_0_0">
            <a:extLst>
              <a:ext uri="{FF2B5EF4-FFF2-40B4-BE49-F238E27FC236}">
                <a16:creationId xmlns:a16="http://schemas.microsoft.com/office/drawing/2014/main" id="{18830630-15B9-21DE-E787-B999F9B39438}"/>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6506" y="1804832"/>
            <a:ext cx="2810440" cy="2045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texte 14">
            <a:extLst>
              <a:ext uri="{FF2B5EF4-FFF2-40B4-BE49-F238E27FC236}">
                <a16:creationId xmlns:a16="http://schemas.microsoft.com/office/drawing/2014/main" id="{7DA287D5-15B0-2BB0-1AE2-D8168C7E3BEE}"/>
              </a:ext>
            </a:extLst>
          </p:cNvPr>
          <p:cNvSpPr txBox="1">
            <a:spLocks/>
          </p:cNvSpPr>
          <p:nvPr/>
        </p:nvSpPr>
        <p:spPr>
          <a:xfrm>
            <a:off x="1827860" y="3939881"/>
            <a:ext cx="3158770"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dirty="0">
                <a:solidFill>
                  <a:schemeClr val="tx2"/>
                </a:solidFill>
                <a:latin typeface="Verdana" panose="020B0604030504040204" pitchFamily="34" charset="0"/>
                <a:ea typeface="Verdana" panose="020B0604030504040204" pitchFamily="34" charset="0"/>
              </a:rPr>
              <a:t>Vidéo 1 : </a:t>
            </a:r>
            <a:r>
              <a:rPr lang="fr-FR" altLang="fr-FR" sz="1600" dirty="0">
                <a:latin typeface="Verdana" panose="020B0604030504040204" pitchFamily="34" charset="0"/>
                <a:ea typeface="Verdana" panose="020B0604030504040204" pitchFamily="34" charset="0"/>
                <a:hlinkClick r:id="rId5"/>
              </a:rPr>
              <a:t>L’ESS, c’est quoi ? </a:t>
            </a:r>
            <a:endParaRPr lang="fr-FR" altLang="fr-FR" sz="1600" dirty="0">
              <a:latin typeface="Verdana" panose="020B0604030504040204" pitchFamily="34" charset="0"/>
              <a:ea typeface="Verdana" panose="020B0604030504040204" pitchFamily="34" charset="0"/>
            </a:endParaRPr>
          </a:p>
          <a:p>
            <a:pPr>
              <a:lnSpc>
                <a:spcPct val="100000"/>
              </a:lnSpc>
              <a:spcBef>
                <a:spcPts val="0"/>
              </a:spcBef>
              <a:defRPr/>
            </a:pPr>
            <a:endParaRPr lang="fr-FR" altLang="fr-FR" sz="1600" dirty="0">
              <a:latin typeface="Verdana" panose="020B0604030504040204" pitchFamily="34" charset="0"/>
              <a:ea typeface="Verdana" panose="020B0604030504040204" pitchFamily="34" charset="0"/>
            </a:endParaRPr>
          </a:p>
          <a:p>
            <a:pPr>
              <a:lnSpc>
                <a:spcPct val="100000"/>
              </a:lnSpc>
              <a:spcBef>
                <a:spcPts val="0"/>
              </a:spcBef>
              <a:defRPr/>
            </a:pPr>
            <a:endParaRPr lang="fr-FR" sz="1600" dirty="0">
              <a:latin typeface="Verdana" panose="020B0604030504040204" pitchFamily="34" charset="0"/>
              <a:ea typeface="Verdana" panose="020B0604030504040204" pitchFamily="34" charset="0"/>
            </a:endParaRPr>
          </a:p>
        </p:txBody>
      </p:sp>
      <p:sp>
        <p:nvSpPr>
          <p:cNvPr id="11" name="Espace réservé du texte 14">
            <a:extLst>
              <a:ext uri="{FF2B5EF4-FFF2-40B4-BE49-F238E27FC236}">
                <a16:creationId xmlns:a16="http://schemas.microsoft.com/office/drawing/2014/main" id="{2049D649-F0E2-7D9B-DC65-9DC44D5D201E}"/>
              </a:ext>
            </a:extLst>
          </p:cNvPr>
          <p:cNvSpPr txBox="1">
            <a:spLocks/>
          </p:cNvSpPr>
          <p:nvPr/>
        </p:nvSpPr>
        <p:spPr>
          <a:xfrm>
            <a:off x="7214075" y="3916053"/>
            <a:ext cx="4229743"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dirty="0">
                <a:solidFill>
                  <a:schemeClr val="tx2"/>
                </a:solidFill>
                <a:latin typeface="Verdana" panose="020B0604030504040204" pitchFamily="34" charset="0"/>
                <a:ea typeface="Verdana" panose="020B0604030504040204" pitchFamily="34" charset="0"/>
              </a:rPr>
              <a:t>Vidéo 2 : </a:t>
            </a:r>
            <a:r>
              <a:rPr lang="fr-FR" altLang="fr-FR" sz="1600" dirty="0">
                <a:latin typeface="Verdana" panose="020B0604030504040204" pitchFamily="34" charset="0"/>
                <a:ea typeface="Verdana" panose="020B0604030504040204" pitchFamily="34" charset="0"/>
                <a:hlinkClick r:id="rId6"/>
              </a:rPr>
              <a:t>Tu connais l’ESS ? </a:t>
            </a:r>
            <a:endParaRPr lang="fr-FR" altLang="fr-FR" sz="1600" dirty="0">
              <a:latin typeface="Verdana" panose="020B0604030504040204" pitchFamily="34" charset="0"/>
              <a:ea typeface="Verdana" panose="020B0604030504040204" pitchFamily="34" charset="0"/>
            </a:endParaRPr>
          </a:p>
          <a:p>
            <a:pPr>
              <a:lnSpc>
                <a:spcPct val="100000"/>
              </a:lnSpc>
              <a:spcBef>
                <a:spcPts val="0"/>
              </a:spcBef>
              <a:defRPr/>
            </a:pPr>
            <a:endParaRPr lang="fr-FR" altLang="fr-FR" sz="1600" dirty="0">
              <a:latin typeface="Verdana" panose="020B0604030504040204" pitchFamily="34" charset="0"/>
              <a:ea typeface="Verdana" panose="020B0604030504040204" pitchFamily="34" charset="0"/>
            </a:endParaRPr>
          </a:p>
          <a:p>
            <a:pPr>
              <a:lnSpc>
                <a:spcPct val="100000"/>
              </a:lnSpc>
              <a:spcBef>
                <a:spcPts val="0"/>
              </a:spcBef>
              <a:defRPr/>
            </a:pPr>
            <a:endParaRPr lang="fr-FR" sz="1600" dirty="0">
              <a:latin typeface="Verdana" panose="020B0604030504040204" pitchFamily="34" charset="0"/>
              <a:ea typeface="Verdana" panose="020B0604030504040204" pitchFamily="34" charset="0"/>
            </a:endParaRPr>
          </a:p>
        </p:txBody>
      </p:sp>
      <p:sp>
        <p:nvSpPr>
          <p:cNvPr id="13" name="Espace réservé du texte 13">
            <a:extLst>
              <a:ext uri="{FF2B5EF4-FFF2-40B4-BE49-F238E27FC236}">
                <a16:creationId xmlns:a16="http://schemas.microsoft.com/office/drawing/2014/main" id="{A4DF941C-CD85-002F-602B-CFFBC9F07811}"/>
              </a:ext>
            </a:extLst>
          </p:cNvPr>
          <p:cNvSpPr txBox="1">
            <a:spLocks/>
          </p:cNvSpPr>
          <p:nvPr/>
        </p:nvSpPr>
        <p:spPr>
          <a:xfrm>
            <a:off x="8102852" y="177054"/>
            <a:ext cx="3965104"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2 – L’économie sociale et solidaire </a:t>
            </a:r>
          </a:p>
        </p:txBody>
      </p:sp>
      <p:sp>
        <p:nvSpPr>
          <p:cNvPr id="2" name="ZoneTexte 1">
            <a:extLst>
              <a:ext uri="{FF2B5EF4-FFF2-40B4-BE49-F238E27FC236}">
                <a16:creationId xmlns:a16="http://schemas.microsoft.com/office/drawing/2014/main" id="{63C03E9B-534E-20D9-BB69-4055BD0898E2}"/>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10</a:t>
            </a:r>
          </a:p>
        </p:txBody>
      </p:sp>
      <p:sp>
        <p:nvSpPr>
          <p:cNvPr id="3" name="Espace réservé du texte 14">
            <a:extLst>
              <a:ext uri="{FF2B5EF4-FFF2-40B4-BE49-F238E27FC236}">
                <a16:creationId xmlns:a16="http://schemas.microsoft.com/office/drawing/2014/main" id="{77672E64-0D7F-39FD-F0AF-A4C67D67F315}"/>
              </a:ext>
            </a:extLst>
          </p:cNvPr>
          <p:cNvSpPr txBox="1">
            <a:spLocks/>
          </p:cNvSpPr>
          <p:nvPr/>
        </p:nvSpPr>
        <p:spPr>
          <a:xfrm>
            <a:off x="4099716" y="6233375"/>
            <a:ext cx="4627724"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a:solidFill>
                  <a:schemeClr val="tx2"/>
                </a:solidFill>
                <a:latin typeface="Verdana" panose="020B0604030504040204" pitchFamily="34" charset="0"/>
                <a:ea typeface="Verdana" panose="020B0604030504040204" pitchFamily="34" charset="0"/>
              </a:rPr>
              <a:t>Vidéo 3 : </a:t>
            </a:r>
            <a:r>
              <a:rPr lang="fr-FR" sz="1600">
                <a:latin typeface="Verdana" panose="020B0604030504040204" pitchFamily="34" charset="0"/>
                <a:ea typeface="Verdana" panose="020B0604030504040204" pitchFamily="34" charset="0"/>
                <a:hlinkClick r:id="rId7"/>
              </a:rPr>
              <a:t>T'as Capté ? Épisode 3 : ESS</a:t>
            </a:r>
            <a:endParaRPr lang="fr-FR" altLang="fr-FR" sz="1600">
              <a:latin typeface="Verdana" panose="020B0604030504040204" pitchFamily="34" charset="0"/>
              <a:ea typeface="Verdana" panose="020B0604030504040204" pitchFamily="34" charset="0"/>
            </a:endParaRPr>
          </a:p>
          <a:p>
            <a:pPr>
              <a:lnSpc>
                <a:spcPct val="100000"/>
              </a:lnSpc>
              <a:spcBef>
                <a:spcPts val="0"/>
              </a:spcBef>
              <a:defRPr/>
            </a:pPr>
            <a:endParaRPr lang="fr-FR" sz="1600">
              <a:latin typeface="Verdana" panose="020B0604030504040204" pitchFamily="34" charset="0"/>
              <a:ea typeface="Verdana" panose="020B0604030504040204" pitchFamily="34" charset="0"/>
            </a:endParaRPr>
          </a:p>
        </p:txBody>
      </p:sp>
      <p:pic>
        <p:nvPicPr>
          <p:cNvPr id="7" name="Image 6">
            <a:extLst>
              <a:ext uri="{FF2B5EF4-FFF2-40B4-BE49-F238E27FC236}">
                <a16:creationId xmlns:a16="http://schemas.microsoft.com/office/drawing/2014/main" id="{7B705532-45FA-3BE0-2915-49DC78AE11C2}"/>
              </a:ext>
            </a:extLst>
          </p:cNvPr>
          <p:cNvPicPr>
            <a:picLocks noChangeAspect="1"/>
          </p:cNvPicPr>
          <p:nvPr/>
        </p:nvPicPr>
        <p:blipFill>
          <a:blip r:embed="rId8"/>
          <a:stretch>
            <a:fillRect/>
          </a:stretch>
        </p:blipFill>
        <p:spPr>
          <a:xfrm>
            <a:off x="4672146" y="4581002"/>
            <a:ext cx="2696287" cy="1606438"/>
          </a:xfrm>
          <a:prstGeom prst="rect">
            <a:avLst/>
          </a:prstGeom>
        </p:spPr>
      </p:pic>
    </p:spTree>
    <p:extLst>
      <p:ext uri="{BB962C8B-B14F-4D97-AF65-F5344CB8AC3E}">
        <p14:creationId xmlns:p14="http://schemas.microsoft.com/office/powerpoint/2010/main" val="230277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F425CB0A-D3D0-68CD-1AF2-585356CBF5E0}"/>
              </a:ext>
            </a:extLst>
          </p:cNvPr>
          <p:cNvSpPr txBox="1"/>
          <p:nvPr/>
        </p:nvSpPr>
        <p:spPr>
          <a:xfrm>
            <a:off x="1379971" y="608001"/>
            <a:ext cx="4927523" cy="338554"/>
          </a:xfrm>
          <a:prstGeom prst="rect">
            <a:avLst/>
          </a:prstGeom>
          <a:solidFill>
            <a:schemeClr val="accent4"/>
          </a:solidFill>
        </p:spPr>
        <p:txBody>
          <a:bodyPr wrap="square" rtlCol="0">
            <a:spAutoFit/>
          </a:bodyPr>
          <a:lstStyle/>
          <a:p>
            <a:r>
              <a:rPr lang="fr-FR" sz="1600" b="1" i="0" u="none" strike="noStrike" kern="1200" baseline="0">
                <a:solidFill>
                  <a:schemeClr val="bg1"/>
                </a:solidFill>
                <a:latin typeface="Verdana" panose="020B0604030504040204" pitchFamily="34" charset="0"/>
                <a:ea typeface="Verdana" panose="020B0604030504040204" pitchFamily="34" charset="0"/>
              </a:rPr>
              <a:t>1- Comprendre l’ESS - Fiche activité </a:t>
            </a:r>
          </a:p>
        </p:txBody>
      </p:sp>
      <p:sp>
        <p:nvSpPr>
          <p:cNvPr id="7" name="Espace réservé du texte 14">
            <a:extLst>
              <a:ext uri="{FF2B5EF4-FFF2-40B4-BE49-F238E27FC236}">
                <a16:creationId xmlns:a16="http://schemas.microsoft.com/office/drawing/2014/main" id="{765A375C-6DCA-01A1-8952-F03D56D697FC}"/>
              </a:ext>
            </a:extLst>
          </p:cNvPr>
          <p:cNvSpPr txBox="1">
            <a:spLocks/>
          </p:cNvSpPr>
          <p:nvPr/>
        </p:nvSpPr>
        <p:spPr>
          <a:xfrm>
            <a:off x="264011" y="1567543"/>
            <a:ext cx="6108804" cy="5093283"/>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altLang="fr-FR" sz="1400" u="sng" dirty="0">
                <a:solidFill>
                  <a:schemeClr val="tx2"/>
                </a:solidFill>
                <a:latin typeface="Verdana" panose="020B0604030504040204" pitchFamily="34" charset="0"/>
                <a:ea typeface="Verdana" panose="020B0604030504040204" pitchFamily="34" charset="0"/>
              </a:rPr>
              <a:t>A partir des vidéos et d’autres informations que tu as pu lire sur l’ESS </a:t>
            </a:r>
            <a:r>
              <a:rPr lang="fr-FR" altLang="fr-FR" sz="1400" dirty="0">
                <a:solidFill>
                  <a:schemeClr val="tx2"/>
                </a:solidFill>
                <a:latin typeface="Verdana" panose="020B0604030504040204" pitchFamily="34" charset="0"/>
                <a:ea typeface="Verdana" panose="020B0604030504040204" pitchFamily="34" charset="0"/>
              </a:rPr>
              <a:t>: </a:t>
            </a:r>
          </a:p>
          <a:p>
            <a:pPr marL="0" indent="0">
              <a:buNone/>
            </a:pPr>
            <a:r>
              <a:rPr lang="fr-FR" sz="1400" b="1" dirty="0">
                <a:solidFill>
                  <a:schemeClr val="tx2"/>
                </a:solidFill>
                <a:latin typeface="Verdana" panose="020B0604030504040204" pitchFamily="34" charset="0"/>
                <a:ea typeface="Verdana" panose="020B0604030504040204" pitchFamily="34" charset="0"/>
              </a:rPr>
              <a:t>1. L’ESS est-elle plutôt...</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A - Un secteur d’activité ?</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B - Une manière différente de créer et gérer une structure ? </a:t>
            </a:r>
          </a:p>
          <a:p>
            <a:pPr>
              <a:buFont typeface="Wingdings" panose="05000000000000000000" pitchFamily="2" charset="2"/>
              <a:buChar char="r"/>
            </a:pPr>
            <a:endParaRPr lang="fr-FR" sz="1400" dirty="0">
              <a:solidFill>
                <a:schemeClr val="tx2"/>
              </a:solidFill>
              <a:latin typeface="Verdana" panose="020B0604030504040204" pitchFamily="34" charset="0"/>
              <a:ea typeface="Verdana" panose="020B0604030504040204" pitchFamily="34" charset="0"/>
            </a:endParaRPr>
          </a:p>
          <a:p>
            <a:pPr marL="0" indent="0">
              <a:buNone/>
            </a:pPr>
            <a:r>
              <a:rPr lang="fr-FR" sz="1400" b="1" dirty="0">
                <a:solidFill>
                  <a:schemeClr val="tx2"/>
                </a:solidFill>
                <a:latin typeface="Verdana" panose="020B0604030504040204" pitchFamily="34" charset="0"/>
                <a:ea typeface="Verdana" panose="020B0604030504040204" pitchFamily="34" charset="0"/>
              </a:rPr>
              <a:t>2. Dans l’ESS, le principe 1 homme = 1 voix signifie...</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A - Seuls les hommes ont le droit de vote</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B - Tout le monde doit être du même avis pour valider une décision (principe de l’unanimité)</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C - Chaque personne n’a le droit qu’à un seul vote, peu importe son rôle dans la structure </a:t>
            </a:r>
          </a:p>
          <a:p>
            <a:pPr>
              <a:buFont typeface="Wingdings" panose="05000000000000000000" pitchFamily="2" charset="2"/>
              <a:buChar char="r"/>
            </a:pPr>
            <a:endParaRPr lang="fr-FR" sz="1400" dirty="0">
              <a:solidFill>
                <a:schemeClr val="tx2"/>
              </a:solidFill>
              <a:latin typeface="Verdana" panose="020B0604030504040204" pitchFamily="34" charset="0"/>
              <a:ea typeface="Verdana" panose="020B0604030504040204" pitchFamily="34" charset="0"/>
            </a:endParaRPr>
          </a:p>
          <a:p>
            <a:pPr marL="0" indent="0" algn="l">
              <a:buNone/>
            </a:pPr>
            <a:r>
              <a:rPr lang="fr-FR" sz="1400" b="1" dirty="0">
                <a:solidFill>
                  <a:schemeClr val="tx2"/>
                </a:solidFill>
                <a:latin typeface="Verdana" panose="020B0604030504040204" pitchFamily="34" charset="0"/>
                <a:ea typeface="Verdana" panose="020B0604030504040204" pitchFamily="34" charset="0"/>
              </a:rPr>
              <a:t>3. Depuis quand l’ESS est-elle définie par la loi ?</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A - 2011 </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B - 2014 </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C - 2018</a:t>
            </a:r>
          </a:p>
          <a:p>
            <a:pPr marL="0" indent="0">
              <a:buNone/>
            </a:pPr>
            <a:endParaRPr lang="fr-FR" sz="1400" dirty="0">
              <a:solidFill>
                <a:schemeClr val="tx2"/>
              </a:solidFill>
              <a:latin typeface="Verdana" panose="020B0604030504040204" pitchFamily="34" charset="0"/>
              <a:ea typeface="Verdana" panose="020B0604030504040204" pitchFamily="34" charset="0"/>
            </a:endParaRPr>
          </a:p>
        </p:txBody>
      </p:sp>
      <p:sp>
        <p:nvSpPr>
          <p:cNvPr id="8" name="Espace réservé du texte 14">
            <a:extLst>
              <a:ext uri="{FF2B5EF4-FFF2-40B4-BE49-F238E27FC236}">
                <a16:creationId xmlns:a16="http://schemas.microsoft.com/office/drawing/2014/main" id="{2FF5683D-B039-FFE8-7E4E-E99BF09368A3}"/>
              </a:ext>
            </a:extLst>
          </p:cNvPr>
          <p:cNvSpPr txBox="1">
            <a:spLocks/>
          </p:cNvSpPr>
          <p:nvPr/>
        </p:nvSpPr>
        <p:spPr>
          <a:xfrm>
            <a:off x="6545060" y="1682350"/>
            <a:ext cx="5512735" cy="5639892"/>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400" b="1" dirty="0">
                <a:solidFill>
                  <a:schemeClr val="tx2"/>
                </a:solidFill>
                <a:latin typeface="Verdana" panose="020B0604030504040204" pitchFamily="34" charset="0"/>
                <a:ea typeface="Verdana" panose="020B0604030504040204" pitchFamily="34" charset="0"/>
              </a:rPr>
              <a:t>4. Parmi les 6 propositions suivantes, quelles sont les 3 valeurs essentielles de l’ESS ?</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A - Liberté de lancer une activité ou un projet </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B – Travailler ensemble (coopération)</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C – Chercher à gagner de l’argent (bénéfices)</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D – Respecter l’environnement et préserver le futur (développement durable)</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E – Gagner de l’argent pour enrichir les personnes qui ont investi dans la structure (actionnaires)</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F – Décider ensemble (gouvernance démocratique)</a:t>
            </a:r>
          </a:p>
          <a:p>
            <a:pPr marL="0" indent="0">
              <a:buNone/>
            </a:pPr>
            <a:endParaRPr lang="fr-FR" sz="1400" dirty="0">
              <a:solidFill>
                <a:schemeClr val="tx2"/>
              </a:solidFill>
              <a:latin typeface="Verdana" panose="020B0604030504040204" pitchFamily="34" charset="0"/>
              <a:ea typeface="Verdana" panose="020B0604030504040204" pitchFamily="34" charset="0"/>
            </a:endParaRPr>
          </a:p>
          <a:p>
            <a:pPr marL="0" indent="0">
              <a:buNone/>
            </a:pPr>
            <a:r>
              <a:rPr lang="fr-FR" sz="1400" b="1" dirty="0">
                <a:solidFill>
                  <a:schemeClr val="tx2"/>
                </a:solidFill>
                <a:latin typeface="Verdana" panose="020B0604030504040204" pitchFamily="34" charset="0"/>
                <a:ea typeface="Verdana" panose="020B0604030504040204" pitchFamily="34" charset="0"/>
              </a:rPr>
              <a:t>5</a:t>
            </a:r>
            <a:r>
              <a:rPr lang="fr-FR" sz="1400" b="1">
                <a:solidFill>
                  <a:schemeClr val="tx2"/>
                </a:solidFill>
                <a:latin typeface="Verdana" panose="020B0604030504040204" pitchFamily="34" charset="0"/>
                <a:ea typeface="Verdana" panose="020B0604030504040204" pitchFamily="34" charset="0"/>
              </a:rPr>
              <a:t>. </a:t>
            </a:r>
            <a:r>
              <a:rPr lang="fr-FR" sz="1400" b="1" dirty="0">
                <a:solidFill>
                  <a:schemeClr val="tx2"/>
                </a:solidFill>
                <a:latin typeface="Verdana" panose="020B0604030504040204" pitchFamily="34" charset="0"/>
                <a:ea typeface="Verdana" panose="020B0604030504040204" pitchFamily="34" charset="0"/>
              </a:rPr>
              <a:t>Laquelle de ces propositions n’est pas un acteur de l’ ESS ?</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A - Les mutuelles</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B - Les services publics</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C - Les associations</a:t>
            </a:r>
          </a:p>
          <a:p>
            <a:pPr>
              <a:buFont typeface="Wingdings" panose="05000000000000000000" pitchFamily="2" charset="2"/>
              <a:buChar char="r"/>
            </a:pPr>
            <a:r>
              <a:rPr lang="fr-FR" sz="1400" dirty="0">
                <a:solidFill>
                  <a:schemeClr val="tx2"/>
                </a:solidFill>
                <a:latin typeface="Verdana" panose="020B0604030504040204" pitchFamily="34" charset="0"/>
                <a:ea typeface="Verdana" panose="020B0604030504040204" pitchFamily="34" charset="0"/>
              </a:rPr>
              <a:t>D - Les coopératives</a:t>
            </a:r>
            <a:endParaRPr lang="fr-FR" altLang="fr-FR" sz="1400" dirty="0">
              <a:solidFill>
                <a:schemeClr val="tx2"/>
              </a:solidFill>
              <a:latin typeface="Verdana" panose="020B0604030504040204" pitchFamily="34" charset="0"/>
              <a:ea typeface="Verdana" panose="020B0604030504040204" pitchFamily="34" charset="0"/>
            </a:endParaRPr>
          </a:p>
        </p:txBody>
      </p:sp>
      <p:sp>
        <p:nvSpPr>
          <p:cNvPr id="2" name="ZoneTexte 1">
            <a:extLst>
              <a:ext uri="{FF2B5EF4-FFF2-40B4-BE49-F238E27FC236}">
                <a16:creationId xmlns:a16="http://schemas.microsoft.com/office/drawing/2014/main" id="{ADA350D5-AA96-B54C-11D9-60CD7C77DEBE}"/>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11</a:t>
            </a:r>
          </a:p>
        </p:txBody>
      </p:sp>
      <p:sp>
        <p:nvSpPr>
          <p:cNvPr id="4" name="Espace réservé du texte 13">
            <a:extLst>
              <a:ext uri="{FF2B5EF4-FFF2-40B4-BE49-F238E27FC236}">
                <a16:creationId xmlns:a16="http://schemas.microsoft.com/office/drawing/2014/main" id="{B0EA6849-8161-21C0-F8C2-97AF0D3930ED}"/>
              </a:ext>
            </a:extLst>
          </p:cNvPr>
          <p:cNvSpPr txBox="1">
            <a:spLocks/>
          </p:cNvSpPr>
          <p:nvPr/>
        </p:nvSpPr>
        <p:spPr>
          <a:xfrm>
            <a:off x="8102852" y="177054"/>
            <a:ext cx="3965104"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2 – L’économie sociale et solidaire </a:t>
            </a:r>
          </a:p>
        </p:txBody>
      </p:sp>
      <p:sp>
        <p:nvSpPr>
          <p:cNvPr id="6" name="Espace réservé du texte 2">
            <a:extLst>
              <a:ext uri="{FF2B5EF4-FFF2-40B4-BE49-F238E27FC236}">
                <a16:creationId xmlns:a16="http://schemas.microsoft.com/office/drawing/2014/main" id="{6C9F5E85-EF7C-3DF1-70BC-7A43FC78E90F}"/>
              </a:ext>
            </a:extLst>
          </p:cNvPr>
          <p:cNvSpPr txBox="1">
            <a:spLocks/>
          </p:cNvSpPr>
          <p:nvPr/>
        </p:nvSpPr>
        <p:spPr>
          <a:xfrm>
            <a:off x="1318187" y="1004254"/>
            <a:ext cx="10802277" cy="3693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dirty="0">
                <a:solidFill>
                  <a:schemeClr val="tx2"/>
                </a:solidFill>
                <a:latin typeface="Verdana" panose="020B0604030504040204" pitchFamily="34" charset="0"/>
                <a:ea typeface="Verdana" panose="020B0604030504040204" pitchFamily="34" charset="0"/>
              </a:rPr>
              <a:t>Après avoir complété cette fiche, tu pourras échanger avec ton tuteur/ta tutrice et découvrir les réponses. </a:t>
            </a:r>
          </a:p>
          <a:p>
            <a:endParaRPr lang="fr-FR" sz="1400" dirty="0">
              <a:latin typeface="Jaroslav Medium" panose="02000503000000090004" pitchFamily="50" charset="0"/>
            </a:endParaRPr>
          </a:p>
        </p:txBody>
      </p:sp>
    </p:spTree>
    <p:extLst>
      <p:ext uri="{BB962C8B-B14F-4D97-AF65-F5344CB8AC3E}">
        <p14:creationId xmlns:p14="http://schemas.microsoft.com/office/powerpoint/2010/main" val="1595412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space réservé du texte 14">
            <a:extLst>
              <a:ext uri="{FF2B5EF4-FFF2-40B4-BE49-F238E27FC236}">
                <a16:creationId xmlns:a16="http://schemas.microsoft.com/office/drawing/2014/main" id="{11690501-7C60-4756-A896-DFAB98DE53A1}"/>
              </a:ext>
            </a:extLst>
          </p:cNvPr>
          <p:cNvSpPr>
            <a:spLocks noGrp="1"/>
          </p:cNvSpPr>
          <p:nvPr>
            <p:ph type="body" sz="quarter" idx="11"/>
          </p:nvPr>
        </p:nvSpPr>
        <p:spPr>
          <a:xfrm>
            <a:off x="1382310" y="1039452"/>
            <a:ext cx="10476899" cy="369332"/>
          </a:xfrm>
        </p:spPr>
        <p:txBody>
          <a:bodyPr/>
          <a:lstStyle/>
          <a:p>
            <a:pPr marL="0" indent="0">
              <a:lnSpc>
                <a:spcPct val="100000"/>
              </a:lnSpc>
              <a:spcBef>
                <a:spcPts val="0"/>
              </a:spcBef>
              <a:buNone/>
              <a:defRPr/>
            </a:pPr>
            <a:r>
              <a:rPr lang="fr-FR" altLang="fr-FR" sz="1400"/>
              <a:t>Trois vidéos à regarder sur internet, 2 </a:t>
            </a:r>
            <a:r>
              <a:rPr lang="fr-FR" altLang="fr-FR" sz="1400" err="1"/>
              <a:t>logoquiz</a:t>
            </a:r>
            <a:r>
              <a:rPr lang="fr-FR" altLang="fr-FR" sz="1400"/>
              <a:t> à faire et 3 fiches d’activité à remplir. </a:t>
            </a:r>
          </a:p>
          <a:p>
            <a:pPr>
              <a:lnSpc>
                <a:spcPct val="100000"/>
              </a:lnSpc>
              <a:spcBef>
                <a:spcPts val="0"/>
              </a:spcBef>
              <a:defRPr/>
            </a:pPr>
            <a:endParaRPr lang="fr-FR" altLang="fr-FR" sz="1400"/>
          </a:p>
          <a:p>
            <a:pPr>
              <a:lnSpc>
                <a:spcPct val="100000"/>
              </a:lnSpc>
              <a:spcBef>
                <a:spcPts val="0"/>
              </a:spcBef>
              <a:defRPr/>
            </a:pPr>
            <a:endParaRPr lang="fr-FR" sz="1400"/>
          </a:p>
        </p:txBody>
      </p:sp>
      <p:sp>
        <p:nvSpPr>
          <p:cNvPr id="7" name="ZoneTexte 6">
            <a:extLst>
              <a:ext uri="{FF2B5EF4-FFF2-40B4-BE49-F238E27FC236}">
                <a16:creationId xmlns:a16="http://schemas.microsoft.com/office/drawing/2014/main" id="{0BCF4C20-8439-C1B3-F18F-62F9E9A0FAD9}"/>
              </a:ext>
            </a:extLst>
          </p:cNvPr>
          <p:cNvSpPr txBox="1"/>
          <p:nvPr/>
        </p:nvSpPr>
        <p:spPr>
          <a:xfrm>
            <a:off x="1390561" y="601369"/>
            <a:ext cx="8257292"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2. Découvrir les associations, mutuelles et coopératives -  Vidéos</a:t>
            </a:r>
          </a:p>
        </p:txBody>
      </p:sp>
      <p:sp>
        <p:nvSpPr>
          <p:cNvPr id="5" name="Espace réservé du texte 14">
            <a:extLst>
              <a:ext uri="{FF2B5EF4-FFF2-40B4-BE49-F238E27FC236}">
                <a16:creationId xmlns:a16="http://schemas.microsoft.com/office/drawing/2014/main" id="{5ABCB88D-0810-5512-3220-FB5B450DB53C}"/>
              </a:ext>
            </a:extLst>
          </p:cNvPr>
          <p:cNvSpPr txBox="1">
            <a:spLocks/>
          </p:cNvSpPr>
          <p:nvPr/>
        </p:nvSpPr>
        <p:spPr>
          <a:xfrm>
            <a:off x="1335883" y="3701477"/>
            <a:ext cx="3675495"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dirty="0">
                <a:solidFill>
                  <a:schemeClr val="tx2"/>
                </a:solidFill>
                <a:latin typeface="Verdana" panose="020B0604030504040204" pitchFamily="34" charset="0"/>
                <a:ea typeface="Verdana" panose="020B0604030504040204" pitchFamily="34" charset="0"/>
              </a:rPr>
              <a:t>Vidéo 4 : </a:t>
            </a:r>
            <a:r>
              <a:rPr lang="fr-FR" altLang="fr-FR" sz="1600" dirty="0">
                <a:latin typeface="Verdana" panose="020B0604030504040204" pitchFamily="34" charset="0"/>
                <a:ea typeface="Verdana" panose="020B0604030504040204" pitchFamily="34" charset="0"/>
                <a:hlinkClick r:id="rId3"/>
              </a:rPr>
              <a:t>Les barons perchés</a:t>
            </a:r>
            <a:endParaRPr lang="fr-FR" altLang="fr-FR" sz="1600" dirty="0">
              <a:latin typeface="Verdana" panose="020B0604030504040204" pitchFamily="34" charset="0"/>
              <a:ea typeface="Verdana" panose="020B0604030504040204" pitchFamily="34" charset="0"/>
            </a:endParaRPr>
          </a:p>
          <a:p>
            <a:pPr>
              <a:lnSpc>
                <a:spcPct val="100000"/>
              </a:lnSpc>
              <a:spcBef>
                <a:spcPts val="0"/>
              </a:spcBef>
              <a:defRPr/>
            </a:pPr>
            <a:endParaRPr lang="fr-FR" sz="1600" dirty="0">
              <a:latin typeface="Verdana" panose="020B0604030504040204" pitchFamily="34" charset="0"/>
              <a:ea typeface="Verdana" panose="020B0604030504040204" pitchFamily="34" charset="0"/>
            </a:endParaRPr>
          </a:p>
        </p:txBody>
      </p:sp>
      <p:sp>
        <p:nvSpPr>
          <p:cNvPr id="6" name="Espace réservé du texte 14">
            <a:extLst>
              <a:ext uri="{FF2B5EF4-FFF2-40B4-BE49-F238E27FC236}">
                <a16:creationId xmlns:a16="http://schemas.microsoft.com/office/drawing/2014/main" id="{84D4BA23-CA18-F37C-D4EE-1ACD19FE9E82}"/>
              </a:ext>
            </a:extLst>
          </p:cNvPr>
          <p:cNvSpPr txBox="1">
            <a:spLocks/>
          </p:cNvSpPr>
          <p:nvPr/>
        </p:nvSpPr>
        <p:spPr>
          <a:xfrm>
            <a:off x="7180624" y="3612754"/>
            <a:ext cx="4685311"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a:solidFill>
                  <a:schemeClr val="tx2"/>
                </a:solidFill>
                <a:latin typeface="Verdana" panose="020B0604030504040204" pitchFamily="34" charset="0"/>
                <a:ea typeface="Verdana" panose="020B0604030504040204" pitchFamily="34" charset="0"/>
              </a:rPr>
              <a:t>Vidéo 5 : </a:t>
            </a:r>
            <a:r>
              <a:rPr lang="fr-FR" altLang="fr-FR" sz="1600">
                <a:latin typeface="Verdana" panose="020B0604030504040204" pitchFamily="34" charset="0"/>
                <a:ea typeface="Verdana" panose="020B0604030504040204" pitchFamily="34" charset="0"/>
                <a:hlinkClick r:id="rId4"/>
              </a:rPr>
              <a:t>La mutualité en 5 différences</a:t>
            </a:r>
            <a:endParaRPr lang="fr-FR" altLang="fr-FR" sz="1600">
              <a:latin typeface="Verdana" panose="020B0604030504040204" pitchFamily="34" charset="0"/>
              <a:ea typeface="Verdana" panose="020B0604030504040204" pitchFamily="34" charset="0"/>
            </a:endParaRPr>
          </a:p>
          <a:p>
            <a:pPr>
              <a:lnSpc>
                <a:spcPct val="100000"/>
              </a:lnSpc>
              <a:spcBef>
                <a:spcPts val="0"/>
              </a:spcBef>
              <a:defRPr/>
            </a:pPr>
            <a:endParaRPr lang="fr-FR" altLang="fr-FR" sz="1600">
              <a:latin typeface="Verdana" panose="020B0604030504040204" pitchFamily="34" charset="0"/>
              <a:ea typeface="Verdana" panose="020B0604030504040204" pitchFamily="34" charset="0"/>
            </a:endParaRPr>
          </a:p>
          <a:p>
            <a:pPr>
              <a:lnSpc>
                <a:spcPct val="100000"/>
              </a:lnSpc>
              <a:spcBef>
                <a:spcPts val="0"/>
              </a:spcBef>
              <a:defRPr/>
            </a:pPr>
            <a:endParaRPr lang="fr-FR" sz="1600">
              <a:latin typeface="Verdana" panose="020B0604030504040204" pitchFamily="34" charset="0"/>
              <a:ea typeface="Verdana" panose="020B0604030504040204" pitchFamily="34" charset="0"/>
            </a:endParaRPr>
          </a:p>
        </p:txBody>
      </p:sp>
      <p:pic>
        <p:nvPicPr>
          <p:cNvPr id="2" name="Image 7" descr="Une image contenant texte, capture d’écran, Marque, Logiciel multimédia&#10;&#10;Description générée automatiquement">
            <a:extLst>
              <a:ext uri="{FF2B5EF4-FFF2-40B4-BE49-F238E27FC236}">
                <a16:creationId xmlns:a16="http://schemas.microsoft.com/office/drawing/2014/main" id="{00BFF460-1F8D-01AF-F2D5-7A54CB061B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5883" y="1771656"/>
            <a:ext cx="3173412" cy="18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1" descr="Une image contenant texte, graphisme, Graphique, affiche&#10;&#10;Description générée automatiquement">
            <a:extLst>
              <a:ext uri="{FF2B5EF4-FFF2-40B4-BE49-F238E27FC236}">
                <a16:creationId xmlns:a16="http://schemas.microsoft.com/office/drawing/2014/main" id="{701097F9-AC7F-71AD-1B9A-3078ED4257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1923" y="1763516"/>
            <a:ext cx="31750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3" descr="Une image contenant personne, habits, Roue de vélo, texte&#10;&#10;Description générée automatiquement">
            <a:extLst>
              <a:ext uri="{FF2B5EF4-FFF2-40B4-BE49-F238E27FC236}">
                <a16:creationId xmlns:a16="http://schemas.microsoft.com/office/drawing/2014/main" id="{681FE633-AA09-C2E8-A33B-2821942E0E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0018" y="4344371"/>
            <a:ext cx="3175000"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space réservé du texte 14">
            <a:extLst>
              <a:ext uri="{FF2B5EF4-FFF2-40B4-BE49-F238E27FC236}">
                <a16:creationId xmlns:a16="http://schemas.microsoft.com/office/drawing/2014/main" id="{0B4DB060-6D1B-C7FB-C41D-D25C47EB2E46}"/>
              </a:ext>
            </a:extLst>
          </p:cNvPr>
          <p:cNvSpPr txBox="1">
            <a:spLocks/>
          </p:cNvSpPr>
          <p:nvPr/>
        </p:nvSpPr>
        <p:spPr>
          <a:xfrm>
            <a:off x="4160018" y="6347650"/>
            <a:ext cx="4893447" cy="666592"/>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a:solidFill>
                  <a:schemeClr val="tx2"/>
                </a:solidFill>
                <a:latin typeface="Verdana" panose="020B0604030504040204" pitchFamily="34" charset="0"/>
                <a:ea typeface="Verdana" panose="020B0604030504040204" pitchFamily="34" charset="0"/>
              </a:rPr>
              <a:t>Vidéo 6 : </a:t>
            </a:r>
            <a:r>
              <a:rPr lang="fr-FR" altLang="fr-FR" sz="1600">
                <a:latin typeface="Verdana" panose="020B0604030504040204" pitchFamily="34" charset="0"/>
                <a:ea typeface="Verdana" panose="020B0604030504040204" pitchFamily="34" charset="0"/>
                <a:hlinkClick r:id="rId8"/>
              </a:rPr>
              <a:t>L’exemple d’une coopérative</a:t>
            </a:r>
            <a:endParaRPr lang="fr-FR" altLang="fr-FR" sz="1600">
              <a:latin typeface="Verdana" panose="020B0604030504040204" pitchFamily="34" charset="0"/>
              <a:ea typeface="Verdana" panose="020B0604030504040204" pitchFamily="34" charset="0"/>
            </a:endParaRPr>
          </a:p>
          <a:p>
            <a:pPr marL="0" indent="0">
              <a:lnSpc>
                <a:spcPct val="100000"/>
              </a:lnSpc>
              <a:spcBef>
                <a:spcPts val="0"/>
              </a:spcBef>
              <a:buNone/>
              <a:defRPr/>
            </a:pPr>
            <a:endParaRPr lang="fr-FR" altLang="fr-FR" sz="1600">
              <a:latin typeface="Verdana" panose="020B0604030504040204" pitchFamily="34" charset="0"/>
              <a:ea typeface="Verdana" panose="020B0604030504040204" pitchFamily="34" charset="0"/>
            </a:endParaRPr>
          </a:p>
          <a:p>
            <a:pPr>
              <a:lnSpc>
                <a:spcPct val="100000"/>
              </a:lnSpc>
              <a:spcBef>
                <a:spcPts val="0"/>
              </a:spcBef>
              <a:defRPr/>
            </a:pPr>
            <a:endParaRPr lang="fr-FR" altLang="fr-FR" sz="1600">
              <a:latin typeface="Verdana" panose="020B0604030504040204" pitchFamily="34" charset="0"/>
              <a:ea typeface="Verdana" panose="020B0604030504040204" pitchFamily="34" charset="0"/>
            </a:endParaRPr>
          </a:p>
          <a:p>
            <a:pPr>
              <a:lnSpc>
                <a:spcPct val="100000"/>
              </a:lnSpc>
              <a:spcBef>
                <a:spcPts val="0"/>
              </a:spcBef>
              <a:defRPr/>
            </a:pPr>
            <a:endParaRPr lang="fr-FR" sz="1600">
              <a:latin typeface="Verdana" panose="020B0604030504040204" pitchFamily="34" charset="0"/>
              <a:ea typeface="Verdana" panose="020B0604030504040204" pitchFamily="34" charset="0"/>
            </a:endParaRPr>
          </a:p>
        </p:txBody>
      </p:sp>
      <p:sp>
        <p:nvSpPr>
          <p:cNvPr id="3" name="ZoneTexte 2">
            <a:extLst>
              <a:ext uri="{FF2B5EF4-FFF2-40B4-BE49-F238E27FC236}">
                <a16:creationId xmlns:a16="http://schemas.microsoft.com/office/drawing/2014/main" id="{99BBEE57-83CE-0AD6-1521-0DF26F4D0943}"/>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12</a:t>
            </a:r>
          </a:p>
        </p:txBody>
      </p:sp>
      <p:sp>
        <p:nvSpPr>
          <p:cNvPr id="4" name="Espace réservé du texte 13">
            <a:extLst>
              <a:ext uri="{FF2B5EF4-FFF2-40B4-BE49-F238E27FC236}">
                <a16:creationId xmlns:a16="http://schemas.microsoft.com/office/drawing/2014/main" id="{6795E1F5-4F67-7D96-35AC-E6832BCE754B}"/>
              </a:ext>
            </a:extLst>
          </p:cNvPr>
          <p:cNvSpPr txBox="1">
            <a:spLocks/>
          </p:cNvSpPr>
          <p:nvPr/>
        </p:nvSpPr>
        <p:spPr>
          <a:xfrm>
            <a:off x="8102852" y="177054"/>
            <a:ext cx="3965104"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2 – L’économie sociale et solidaire </a:t>
            </a:r>
          </a:p>
        </p:txBody>
      </p:sp>
    </p:spTree>
    <p:extLst>
      <p:ext uri="{BB962C8B-B14F-4D97-AF65-F5344CB8AC3E}">
        <p14:creationId xmlns:p14="http://schemas.microsoft.com/office/powerpoint/2010/main" val="3629764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4B5EF86-798C-9295-71F3-4E5B83C92426}"/>
              </a:ext>
            </a:extLst>
          </p:cNvPr>
          <p:cNvSpPr/>
          <p:nvPr/>
        </p:nvSpPr>
        <p:spPr>
          <a:xfrm>
            <a:off x="182768" y="1637849"/>
            <a:ext cx="5832791" cy="4544677"/>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EBA307E6-207C-9820-CB18-D88D82C85316}"/>
              </a:ext>
            </a:extLst>
          </p:cNvPr>
          <p:cNvSpPr/>
          <p:nvPr/>
        </p:nvSpPr>
        <p:spPr>
          <a:xfrm>
            <a:off x="6233188" y="2063158"/>
            <a:ext cx="5840915" cy="4409190"/>
          </a:xfrm>
          <a:prstGeom prst="rect">
            <a:avLst/>
          </a:prstGeom>
          <a:solidFill>
            <a:schemeClr val="bg1"/>
          </a:solidFill>
          <a:ln w="28575">
            <a:solidFill>
              <a:srgbClr val="1DAC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texte 14">
            <a:extLst>
              <a:ext uri="{FF2B5EF4-FFF2-40B4-BE49-F238E27FC236}">
                <a16:creationId xmlns:a16="http://schemas.microsoft.com/office/drawing/2014/main" id="{234C9BD8-6CD3-EDB1-08AB-7AB7DE55B205}"/>
              </a:ext>
            </a:extLst>
          </p:cNvPr>
          <p:cNvSpPr>
            <a:spLocks noGrp="1"/>
          </p:cNvSpPr>
          <p:nvPr>
            <p:ph type="body" sz="quarter" idx="11"/>
          </p:nvPr>
        </p:nvSpPr>
        <p:spPr>
          <a:xfrm>
            <a:off x="284559" y="1670105"/>
            <a:ext cx="5731000" cy="4712548"/>
          </a:xfrm>
        </p:spPr>
        <p:txBody>
          <a:bodyPr/>
          <a:lstStyle/>
          <a:p>
            <a:pPr marL="0" indent="0" algn="l">
              <a:buNone/>
            </a:pPr>
            <a:r>
              <a:rPr lang="fr-FR" sz="1400" u="sng"/>
              <a:t>1. Entourez les structures qui relèvent de l’Économie Sociale et Solidaire </a:t>
            </a:r>
            <a:r>
              <a:rPr lang="fr-FR" sz="1400"/>
              <a:t>:</a:t>
            </a:r>
          </a:p>
        </p:txBody>
      </p:sp>
      <p:sp>
        <p:nvSpPr>
          <p:cNvPr id="7" name="Espace réservé du texte 14">
            <a:extLst>
              <a:ext uri="{FF2B5EF4-FFF2-40B4-BE49-F238E27FC236}">
                <a16:creationId xmlns:a16="http://schemas.microsoft.com/office/drawing/2014/main" id="{37CBDE4F-2AB3-9D89-EB18-5DA08142E05F}"/>
              </a:ext>
            </a:extLst>
          </p:cNvPr>
          <p:cNvSpPr txBox="1">
            <a:spLocks/>
          </p:cNvSpPr>
          <p:nvPr/>
        </p:nvSpPr>
        <p:spPr>
          <a:xfrm>
            <a:off x="6241312" y="2063157"/>
            <a:ext cx="5913231" cy="4409189"/>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fr-FR" sz="1400" b="1" u="sng">
                <a:solidFill>
                  <a:schemeClr val="tx2"/>
                </a:solidFill>
                <a:latin typeface="Verdana" panose="020B0604030504040204" pitchFamily="34" charset="0"/>
                <a:ea typeface="Verdana" panose="020B0604030504040204" pitchFamily="34" charset="0"/>
              </a:rPr>
              <a:t>2. Entourez en vert les mutuelles, en bleu les associations, en rouge les coopératives </a:t>
            </a:r>
            <a:r>
              <a:rPr lang="fr-FR" sz="1400" b="1">
                <a:solidFill>
                  <a:schemeClr val="tx2"/>
                </a:solidFill>
                <a:latin typeface="Verdana" panose="020B0604030504040204" pitchFamily="34" charset="0"/>
                <a:ea typeface="Verdana" panose="020B0604030504040204" pitchFamily="34" charset="0"/>
              </a:rPr>
              <a:t>:</a:t>
            </a:r>
          </a:p>
        </p:txBody>
      </p:sp>
      <p:pic>
        <p:nvPicPr>
          <p:cNvPr id="10" name="Image 9" descr="Afficher l'image d'origine">
            <a:extLst>
              <a:ext uri="{FF2B5EF4-FFF2-40B4-BE49-F238E27FC236}">
                <a16:creationId xmlns:a16="http://schemas.microsoft.com/office/drawing/2014/main" id="{FBA1BA4F-3A94-0136-0A0F-C153128BACC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34817" y="2828925"/>
            <a:ext cx="968612" cy="1143650"/>
          </a:xfrm>
          <a:prstGeom prst="rect">
            <a:avLst/>
          </a:prstGeom>
          <a:noFill/>
          <a:ln>
            <a:noFill/>
          </a:ln>
        </p:spPr>
      </p:pic>
      <p:pic>
        <p:nvPicPr>
          <p:cNvPr id="11" name="Image 10" descr="Afficher l'image d'origine">
            <a:extLst>
              <a:ext uri="{FF2B5EF4-FFF2-40B4-BE49-F238E27FC236}">
                <a16:creationId xmlns:a16="http://schemas.microsoft.com/office/drawing/2014/main" id="{F01E1A29-6F6B-A033-AB62-A3155D8620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29596" y="2614007"/>
            <a:ext cx="1498977" cy="1395774"/>
          </a:xfrm>
          <a:prstGeom prst="rect">
            <a:avLst/>
          </a:prstGeom>
          <a:noFill/>
          <a:ln>
            <a:noFill/>
          </a:ln>
        </p:spPr>
      </p:pic>
      <p:pic>
        <p:nvPicPr>
          <p:cNvPr id="12" name="Image 11" descr="Afficher l'image d'origine">
            <a:extLst>
              <a:ext uri="{FF2B5EF4-FFF2-40B4-BE49-F238E27FC236}">
                <a16:creationId xmlns:a16="http://schemas.microsoft.com/office/drawing/2014/main" id="{17C6B4C6-3813-6812-DEAE-8B4E035A40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10272" y="3949678"/>
            <a:ext cx="1961412" cy="852460"/>
          </a:xfrm>
          <a:prstGeom prst="rect">
            <a:avLst/>
          </a:prstGeom>
          <a:noFill/>
          <a:ln>
            <a:noFill/>
          </a:ln>
        </p:spPr>
      </p:pic>
      <p:pic>
        <p:nvPicPr>
          <p:cNvPr id="13" name="Image 12">
            <a:extLst>
              <a:ext uri="{FF2B5EF4-FFF2-40B4-BE49-F238E27FC236}">
                <a16:creationId xmlns:a16="http://schemas.microsoft.com/office/drawing/2014/main" id="{46B38A29-3B3A-CF37-DC98-123BDE8BE2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7776" y="4359081"/>
            <a:ext cx="1650172" cy="832935"/>
          </a:xfrm>
          <a:prstGeom prst="rect">
            <a:avLst/>
          </a:prstGeom>
        </p:spPr>
      </p:pic>
      <p:pic>
        <p:nvPicPr>
          <p:cNvPr id="16" name="Image 15" descr="Une image contenant Police, triangle, Graphique, Carmin&#10;&#10;Description générée automatiquement">
            <a:extLst>
              <a:ext uri="{FF2B5EF4-FFF2-40B4-BE49-F238E27FC236}">
                <a16:creationId xmlns:a16="http://schemas.microsoft.com/office/drawing/2014/main" id="{F2B1A910-6E36-1AD9-AE04-6F2517537B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0908" y="4136990"/>
            <a:ext cx="1078358" cy="847281"/>
          </a:xfrm>
          <a:prstGeom prst="rect">
            <a:avLst/>
          </a:prstGeom>
        </p:spPr>
      </p:pic>
      <p:pic>
        <p:nvPicPr>
          <p:cNvPr id="24" name="Image 23" descr="Une image contenant texte, Police, logo, Graphique&#10;&#10;Description générée automatiquement">
            <a:extLst>
              <a:ext uri="{FF2B5EF4-FFF2-40B4-BE49-F238E27FC236}">
                <a16:creationId xmlns:a16="http://schemas.microsoft.com/office/drawing/2014/main" id="{02B34988-98FB-1A00-74E7-61692DDA82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59870" y="5143175"/>
            <a:ext cx="1013243" cy="1237854"/>
          </a:xfrm>
          <a:prstGeom prst="rect">
            <a:avLst/>
          </a:prstGeom>
        </p:spPr>
      </p:pic>
      <p:pic>
        <p:nvPicPr>
          <p:cNvPr id="25" name="Image 24">
            <a:extLst>
              <a:ext uri="{FF2B5EF4-FFF2-40B4-BE49-F238E27FC236}">
                <a16:creationId xmlns:a16="http://schemas.microsoft.com/office/drawing/2014/main" id="{2050B777-25F2-1794-58B3-3535A5031E5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29690" y="3906589"/>
            <a:ext cx="1442404" cy="482440"/>
          </a:xfrm>
          <a:prstGeom prst="rect">
            <a:avLst/>
          </a:prstGeom>
        </p:spPr>
      </p:pic>
      <p:pic>
        <p:nvPicPr>
          <p:cNvPr id="26" name="Image 25" descr="logo leroy merlin">
            <a:extLst>
              <a:ext uri="{FF2B5EF4-FFF2-40B4-BE49-F238E27FC236}">
                <a16:creationId xmlns:a16="http://schemas.microsoft.com/office/drawing/2014/main" id="{77D92313-45FB-C6E1-946E-D615EC5F26CD}"/>
              </a:ext>
            </a:extLst>
          </p:cNvPr>
          <p:cNvPicPr>
            <a:picLocks noChangeAspect="1"/>
          </p:cNvPicPr>
          <p:nvPr/>
        </p:nvPicPr>
        <p:blipFill rotWithShape="1">
          <a:blip r:embed="rId10">
            <a:extLst>
              <a:ext uri="{28A0092B-C50C-407E-A947-70E740481C1C}">
                <a14:useLocalDpi xmlns:a14="http://schemas.microsoft.com/office/drawing/2010/main" val="0"/>
              </a:ext>
            </a:extLst>
          </a:blip>
          <a:srcRect t="24369" b="19346"/>
          <a:stretch/>
        </p:blipFill>
        <p:spPr bwMode="auto">
          <a:xfrm>
            <a:off x="349432" y="2525895"/>
            <a:ext cx="1706880" cy="960720"/>
          </a:xfrm>
          <a:prstGeom prst="rect">
            <a:avLst/>
          </a:prstGeom>
          <a:noFill/>
          <a:ln>
            <a:noFill/>
          </a:ln>
        </p:spPr>
      </p:pic>
      <p:pic>
        <p:nvPicPr>
          <p:cNvPr id="29" name="Image 28" descr="Afficher l'image d'origine">
            <a:extLst>
              <a:ext uri="{FF2B5EF4-FFF2-40B4-BE49-F238E27FC236}">
                <a16:creationId xmlns:a16="http://schemas.microsoft.com/office/drawing/2014/main" id="{D31759A0-C7B1-3E89-E39C-E291F1B37CB2}"/>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461435" y="4747364"/>
            <a:ext cx="1203439" cy="1203439"/>
          </a:xfrm>
          <a:prstGeom prst="rect">
            <a:avLst/>
          </a:prstGeom>
          <a:noFill/>
          <a:ln>
            <a:noFill/>
          </a:ln>
        </p:spPr>
      </p:pic>
      <p:pic>
        <p:nvPicPr>
          <p:cNvPr id="32" name="Image 31">
            <a:extLst>
              <a:ext uri="{FF2B5EF4-FFF2-40B4-BE49-F238E27FC236}">
                <a16:creationId xmlns:a16="http://schemas.microsoft.com/office/drawing/2014/main" id="{64F8A4C3-1516-51E2-EE30-CF8EA9FCA44B}"/>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645665" y="3523011"/>
            <a:ext cx="834977" cy="1162453"/>
          </a:xfrm>
          <a:prstGeom prst="rect">
            <a:avLst/>
          </a:prstGeom>
          <a:noFill/>
          <a:ln>
            <a:noFill/>
          </a:ln>
        </p:spPr>
      </p:pic>
      <p:pic>
        <p:nvPicPr>
          <p:cNvPr id="34" name="Image 33" descr="Une image contenant texte, logo, Police, symbole&#10;&#10;Description générée automatiquement">
            <a:extLst>
              <a:ext uri="{FF2B5EF4-FFF2-40B4-BE49-F238E27FC236}">
                <a16:creationId xmlns:a16="http://schemas.microsoft.com/office/drawing/2014/main" id="{126ED7E0-3911-204A-5F3E-3C60E47C283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50265" y="4720707"/>
            <a:ext cx="1556311" cy="871534"/>
          </a:xfrm>
          <a:prstGeom prst="rect">
            <a:avLst/>
          </a:prstGeom>
        </p:spPr>
      </p:pic>
      <p:pic>
        <p:nvPicPr>
          <p:cNvPr id="36" name="Image 35" descr="Une image contenant logo, texte, Police, Graphique&#10;&#10;Description générée automatiquement">
            <a:extLst>
              <a:ext uri="{FF2B5EF4-FFF2-40B4-BE49-F238E27FC236}">
                <a16:creationId xmlns:a16="http://schemas.microsoft.com/office/drawing/2014/main" id="{6D53864D-96F4-0B66-CC8B-521AF89FF6B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644458" y="2435583"/>
            <a:ext cx="909296" cy="889267"/>
          </a:xfrm>
          <a:prstGeom prst="rect">
            <a:avLst/>
          </a:prstGeom>
        </p:spPr>
      </p:pic>
      <p:pic>
        <p:nvPicPr>
          <p:cNvPr id="38" name="Image 37" descr="Une image contenant texte, logo, Police, symbole&#10;&#10;Description générée automatiquement">
            <a:extLst>
              <a:ext uri="{FF2B5EF4-FFF2-40B4-BE49-F238E27FC236}">
                <a16:creationId xmlns:a16="http://schemas.microsoft.com/office/drawing/2014/main" id="{E6E38A82-0D7C-56B1-1A84-25251BCB215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645665" y="2431499"/>
            <a:ext cx="909296" cy="909296"/>
          </a:xfrm>
          <a:prstGeom prst="rect">
            <a:avLst/>
          </a:prstGeom>
        </p:spPr>
      </p:pic>
      <p:pic>
        <p:nvPicPr>
          <p:cNvPr id="39" name="Image 38">
            <a:extLst>
              <a:ext uri="{FF2B5EF4-FFF2-40B4-BE49-F238E27FC236}">
                <a16:creationId xmlns:a16="http://schemas.microsoft.com/office/drawing/2014/main" id="{4CF590B2-C70E-00C4-D3A0-8A93C1ADF2E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457205" y="5405107"/>
            <a:ext cx="1259859" cy="654682"/>
          </a:xfrm>
          <a:prstGeom prst="rect">
            <a:avLst/>
          </a:prstGeom>
        </p:spPr>
      </p:pic>
      <p:pic>
        <p:nvPicPr>
          <p:cNvPr id="41" name="Image 40" descr="Une image contenant texte, Police, logo, Graphique&#10;&#10;Description générée automatiquement">
            <a:extLst>
              <a:ext uri="{FF2B5EF4-FFF2-40B4-BE49-F238E27FC236}">
                <a16:creationId xmlns:a16="http://schemas.microsoft.com/office/drawing/2014/main" id="{82AD34A8-5334-1762-9DFE-D603EDD7BF3D}"/>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86052" y="3688047"/>
            <a:ext cx="1998325" cy="699414"/>
          </a:xfrm>
          <a:prstGeom prst="rect">
            <a:avLst/>
          </a:prstGeom>
        </p:spPr>
      </p:pic>
      <p:sp>
        <p:nvSpPr>
          <p:cNvPr id="17" name="ZoneTexte 16">
            <a:extLst>
              <a:ext uri="{FF2B5EF4-FFF2-40B4-BE49-F238E27FC236}">
                <a16:creationId xmlns:a16="http://schemas.microsoft.com/office/drawing/2014/main" id="{06C586CC-8102-808C-3D8E-9579C21D378F}"/>
              </a:ext>
            </a:extLst>
          </p:cNvPr>
          <p:cNvSpPr txBox="1"/>
          <p:nvPr/>
        </p:nvSpPr>
        <p:spPr>
          <a:xfrm>
            <a:off x="1391846" y="582477"/>
            <a:ext cx="8377305"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2. Découvrir les associations, mutuelles et coopératives - </a:t>
            </a:r>
            <a:r>
              <a:rPr lang="fr-FR" sz="1600" b="1" err="1">
                <a:solidFill>
                  <a:schemeClr val="bg1"/>
                </a:solidFill>
                <a:latin typeface="Verdana" panose="020B0604030504040204" pitchFamily="34" charset="0"/>
                <a:ea typeface="Verdana" panose="020B0604030504040204" pitchFamily="34" charset="0"/>
              </a:rPr>
              <a:t>Logoquiz</a:t>
            </a:r>
            <a:endParaRPr lang="fr-FR" sz="1600" b="1">
              <a:solidFill>
                <a:schemeClr val="bg1"/>
              </a:solidFill>
              <a:latin typeface="Verdana" panose="020B0604030504040204" pitchFamily="34" charset="0"/>
              <a:ea typeface="Verdana" panose="020B0604030504040204" pitchFamily="34" charset="0"/>
            </a:endParaRPr>
          </a:p>
        </p:txBody>
      </p:sp>
      <p:sp>
        <p:nvSpPr>
          <p:cNvPr id="2" name="ZoneTexte 1">
            <a:extLst>
              <a:ext uri="{FF2B5EF4-FFF2-40B4-BE49-F238E27FC236}">
                <a16:creationId xmlns:a16="http://schemas.microsoft.com/office/drawing/2014/main" id="{D0EDCA61-41E4-438D-A6D1-14EECF6A342E}"/>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13</a:t>
            </a:r>
          </a:p>
        </p:txBody>
      </p:sp>
      <p:pic>
        <p:nvPicPr>
          <p:cNvPr id="5" name="Image 4" descr="Une image contenant texte, Police, Graphique, logo&#10;&#10;Description générée automatiquement">
            <a:extLst>
              <a:ext uri="{FF2B5EF4-FFF2-40B4-BE49-F238E27FC236}">
                <a16:creationId xmlns:a16="http://schemas.microsoft.com/office/drawing/2014/main" id="{56807E8B-5C93-592E-4412-8D7917756C9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972771" y="3181318"/>
            <a:ext cx="1847150" cy="483878"/>
          </a:xfrm>
          <a:prstGeom prst="rect">
            <a:avLst/>
          </a:prstGeom>
        </p:spPr>
      </p:pic>
      <p:pic>
        <p:nvPicPr>
          <p:cNvPr id="20" name="Image 19" descr="Une image contenant texte, manchot, oiseau aquatique, Oiseau qui ne peut pas voler&#10;&#10;Description générée automatiquement">
            <a:extLst>
              <a:ext uri="{FF2B5EF4-FFF2-40B4-BE49-F238E27FC236}">
                <a16:creationId xmlns:a16="http://schemas.microsoft.com/office/drawing/2014/main" id="{173541B8-893B-BC86-4899-E46F213E145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549509" y="5405107"/>
            <a:ext cx="1681943" cy="626158"/>
          </a:xfrm>
          <a:prstGeom prst="rect">
            <a:avLst/>
          </a:prstGeom>
        </p:spPr>
      </p:pic>
      <p:pic>
        <p:nvPicPr>
          <p:cNvPr id="23" name="Image 22" descr="Une image contenant logo, Graphique, symbole, clipart&#10;&#10;Description générée automatiquement">
            <a:extLst>
              <a:ext uri="{FF2B5EF4-FFF2-40B4-BE49-F238E27FC236}">
                <a16:creationId xmlns:a16="http://schemas.microsoft.com/office/drawing/2014/main" id="{5FE6FC0F-116F-5DE5-9E7D-C1C2CFDB5A6F}"/>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66740" y="4627057"/>
            <a:ext cx="1966164" cy="1032236"/>
          </a:xfrm>
          <a:prstGeom prst="rect">
            <a:avLst/>
          </a:prstGeom>
        </p:spPr>
      </p:pic>
      <p:sp>
        <p:nvSpPr>
          <p:cNvPr id="3" name="Espace réservé du texte 13">
            <a:extLst>
              <a:ext uri="{FF2B5EF4-FFF2-40B4-BE49-F238E27FC236}">
                <a16:creationId xmlns:a16="http://schemas.microsoft.com/office/drawing/2014/main" id="{29548491-5ABD-D553-F23C-78C18975F56C}"/>
              </a:ext>
            </a:extLst>
          </p:cNvPr>
          <p:cNvSpPr txBox="1">
            <a:spLocks/>
          </p:cNvSpPr>
          <p:nvPr/>
        </p:nvSpPr>
        <p:spPr>
          <a:xfrm>
            <a:off x="8102852" y="177054"/>
            <a:ext cx="3965104"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2 – L’économie sociale et solidaire </a:t>
            </a:r>
          </a:p>
        </p:txBody>
      </p:sp>
      <p:sp>
        <p:nvSpPr>
          <p:cNvPr id="15" name="Espace réservé du texte 2">
            <a:extLst>
              <a:ext uri="{FF2B5EF4-FFF2-40B4-BE49-F238E27FC236}">
                <a16:creationId xmlns:a16="http://schemas.microsoft.com/office/drawing/2014/main" id="{BF39DB48-345B-DCF0-64C9-5195EFB100F2}"/>
              </a:ext>
            </a:extLst>
          </p:cNvPr>
          <p:cNvSpPr txBox="1">
            <a:spLocks/>
          </p:cNvSpPr>
          <p:nvPr/>
        </p:nvSpPr>
        <p:spPr>
          <a:xfrm>
            <a:off x="1364841" y="1004253"/>
            <a:ext cx="10827159" cy="3693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solidFill>
                  <a:schemeClr val="tx2"/>
                </a:solidFill>
                <a:latin typeface="Verdana" panose="020B0604030504040204" pitchFamily="34" charset="0"/>
                <a:ea typeface="Verdana" panose="020B0604030504040204" pitchFamily="34" charset="0"/>
              </a:rPr>
              <a:t>Après avoir complété cette fiche, tu pourras échanger avec ton tuteur/ta tutrice et découvrir les réponses. </a:t>
            </a:r>
          </a:p>
          <a:p>
            <a:endParaRPr lang="fr-FR" sz="1400">
              <a:latin typeface="Jaroslav Medium" panose="02000503000000090004" pitchFamily="50" charset="0"/>
            </a:endParaRPr>
          </a:p>
        </p:txBody>
      </p:sp>
    </p:spTree>
    <p:extLst>
      <p:ext uri="{BB962C8B-B14F-4D97-AF65-F5344CB8AC3E}">
        <p14:creationId xmlns:p14="http://schemas.microsoft.com/office/powerpoint/2010/main" val="2964381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14">
            <a:extLst>
              <a:ext uri="{FF2B5EF4-FFF2-40B4-BE49-F238E27FC236}">
                <a16:creationId xmlns:a16="http://schemas.microsoft.com/office/drawing/2014/main" id="{234C9BD8-6CD3-EDB1-08AB-7AB7DE55B205}"/>
              </a:ext>
            </a:extLst>
          </p:cNvPr>
          <p:cNvSpPr>
            <a:spLocks noGrp="1"/>
          </p:cNvSpPr>
          <p:nvPr>
            <p:ph type="body" sz="quarter" idx="11"/>
          </p:nvPr>
        </p:nvSpPr>
        <p:spPr>
          <a:xfrm>
            <a:off x="402595" y="1595854"/>
            <a:ext cx="6019470" cy="5201476"/>
          </a:xfrm>
        </p:spPr>
        <p:txBody>
          <a:bodyPr/>
          <a:lstStyle/>
          <a:p>
            <a:pPr marL="0" indent="0" algn="l">
              <a:buNone/>
            </a:pPr>
            <a:r>
              <a:rPr lang="fr-FR" sz="1400" b="0" u="sng"/>
              <a:t>A partir de la vidéo 4</a:t>
            </a:r>
            <a:r>
              <a:rPr lang="fr-FR" sz="1400" b="0"/>
              <a:t> : </a:t>
            </a:r>
          </a:p>
          <a:p>
            <a:pPr marL="0" indent="0">
              <a:buNone/>
              <a:defRPr/>
            </a:pPr>
            <a:r>
              <a:rPr lang="fr-FR" sz="1400"/>
              <a:t>1. Que fabrique cette structure ?	</a:t>
            </a:r>
          </a:p>
          <a:p>
            <a:pPr>
              <a:buFont typeface="Wingdings" panose="05000000000000000000" pitchFamily="2" charset="2"/>
              <a:buChar char="r"/>
              <a:defRPr/>
            </a:pPr>
            <a:r>
              <a:rPr lang="fr-FR" sz="1400" b="0"/>
              <a:t>A – Des décors de spectacle	</a:t>
            </a:r>
          </a:p>
          <a:p>
            <a:pPr>
              <a:buFont typeface="Wingdings" panose="05000000000000000000" pitchFamily="2" charset="2"/>
              <a:buChar char="r"/>
              <a:defRPr/>
            </a:pPr>
            <a:r>
              <a:rPr lang="fr-FR" sz="1400" b="0"/>
              <a:t>B – Des avions		</a:t>
            </a:r>
          </a:p>
          <a:p>
            <a:pPr>
              <a:buFont typeface="Wingdings" panose="05000000000000000000" pitchFamily="2" charset="2"/>
              <a:buChar char="r"/>
              <a:defRPr/>
            </a:pPr>
            <a:r>
              <a:rPr lang="fr-FR" sz="1400" b="0"/>
              <a:t>C – Des escaliers en fer</a:t>
            </a:r>
          </a:p>
          <a:p>
            <a:pPr marL="0" indent="0">
              <a:buFont typeface="Wingdings" panose="05000000000000000000" pitchFamily="2" charset="2"/>
              <a:buNone/>
              <a:defRPr/>
            </a:pPr>
            <a:r>
              <a:rPr lang="fr-FR" sz="1400"/>
              <a:t> </a:t>
            </a:r>
          </a:p>
          <a:p>
            <a:pPr marL="0" indent="0">
              <a:buNone/>
              <a:defRPr/>
            </a:pPr>
            <a:r>
              <a:rPr lang="fr-FR" sz="1400"/>
              <a:t>2. Elle cherche à « créer une atmosphère ». </a:t>
            </a:r>
            <a:br>
              <a:rPr lang="fr-FR" sz="1400"/>
            </a:br>
            <a:r>
              <a:rPr lang="fr-FR" sz="1400"/>
              <a:t>Cela signifie :</a:t>
            </a:r>
          </a:p>
          <a:p>
            <a:pPr>
              <a:buFont typeface="Wingdings" panose="05000000000000000000" pitchFamily="2" charset="2"/>
              <a:buChar char="r"/>
              <a:defRPr/>
            </a:pPr>
            <a:r>
              <a:rPr lang="fr-FR" sz="1400" b="0"/>
              <a:t>A – Elle lutte contre le réchauffement climatique </a:t>
            </a:r>
          </a:p>
          <a:p>
            <a:pPr>
              <a:buFont typeface="Wingdings" panose="05000000000000000000" pitchFamily="2" charset="2"/>
              <a:buChar char="r"/>
              <a:defRPr/>
            </a:pPr>
            <a:r>
              <a:rPr lang="fr-FR" sz="1400" b="0"/>
              <a:t>B – Elle veut apporter de la magie dans les lieux où elle s’installe</a:t>
            </a:r>
          </a:p>
          <a:p>
            <a:pPr>
              <a:buFont typeface="Wingdings" panose="05000000000000000000" pitchFamily="2" charset="2"/>
              <a:buChar char="r"/>
              <a:defRPr/>
            </a:pPr>
            <a:r>
              <a:rPr lang="fr-FR" sz="1400" b="0"/>
              <a:t>C – Elle pollue l’atmosphère</a:t>
            </a:r>
          </a:p>
          <a:p>
            <a:pPr marL="0" indent="0">
              <a:buNone/>
              <a:defRPr/>
            </a:pPr>
            <a:endParaRPr lang="fr-FR" sz="1400"/>
          </a:p>
          <a:p>
            <a:pPr marL="0" indent="0">
              <a:lnSpc>
                <a:spcPct val="100000"/>
              </a:lnSpc>
              <a:spcBef>
                <a:spcPts val="0"/>
              </a:spcBef>
              <a:buNone/>
              <a:defRPr/>
            </a:pPr>
            <a:r>
              <a:rPr lang="fr-FR" sz="1400"/>
              <a:t> 3</a:t>
            </a:r>
            <a:r>
              <a:rPr lang="fr-FR" altLang="fr-FR" sz="1400"/>
              <a:t>. Cite quelques compétences nécessaires à la réussite de ce projet :</a:t>
            </a:r>
          </a:p>
          <a:p>
            <a:pPr marL="0" indent="0">
              <a:lnSpc>
                <a:spcPct val="100000"/>
              </a:lnSpc>
              <a:spcBef>
                <a:spcPts val="0"/>
              </a:spcBef>
              <a:buNone/>
            </a:pPr>
            <a:r>
              <a:rPr lang="fr-FR" sz="1400" b="0"/>
              <a:t>…………………………………………………………………………………………………………………………………………………………………………………………</a:t>
            </a:r>
            <a:endParaRPr lang="fr-FR" altLang="fr-FR" sz="1400" b="0"/>
          </a:p>
          <a:p>
            <a:pPr>
              <a:buFont typeface="Wingdings" panose="05000000000000000000" pitchFamily="2" charset="2"/>
              <a:buChar char="r"/>
            </a:pPr>
            <a:endParaRPr lang="fr-FR" sz="1400"/>
          </a:p>
          <a:p>
            <a:pPr marL="0" indent="0">
              <a:buFont typeface="Wingdings" panose="05000000000000000000" pitchFamily="2" charset="2"/>
              <a:buNone/>
              <a:defRPr/>
            </a:pPr>
            <a:endParaRPr lang="fr-FR" sz="1400"/>
          </a:p>
        </p:txBody>
      </p:sp>
      <p:sp>
        <p:nvSpPr>
          <p:cNvPr id="2" name="Espace réservé du texte 14">
            <a:extLst>
              <a:ext uri="{FF2B5EF4-FFF2-40B4-BE49-F238E27FC236}">
                <a16:creationId xmlns:a16="http://schemas.microsoft.com/office/drawing/2014/main" id="{F6CD1BD5-2876-0C3D-3982-248606B91C3E}"/>
              </a:ext>
            </a:extLst>
          </p:cNvPr>
          <p:cNvSpPr txBox="1">
            <a:spLocks/>
          </p:cNvSpPr>
          <p:nvPr/>
        </p:nvSpPr>
        <p:spPr>
          <a:xfrm>
            <a:off x="6803858" y="1614515"/>
            <a:ext cx="5388142" cy="5085092"/>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400" b="1">
                <a:solidFill>
                  <a:schemeClr val="tx2"/>
                </a:solidFill>
                <a:latin typeface="Verdana" panose="020B0604030504040204" pitchFamily="34" charset="0"/>
                <a:ea typeface="Verdana" panose="020B0604030504040204" pitchFamily="34" charset="0"/>
              </a:rPr>
              <a:t>4. Quelle est sa structure juridique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 C’est une mutuelle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 C’est une association</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 C’est une assurance</a:t>
            </a:r>
          </a:p>
          <a:p>
            <a:pPr marL="0" indent="0">
              <a:buFont typeface="Wingdings" panose="05000000000000000000" pitchFamily="2" charset="2"/>
              <a:buNone/>
              <a:defRPr/>
            </a:pPr>
            <a:r>
              <a:rPr lang="fr-FR" sz="1400">
                <a:solidFill>
                  <a:schemeClr val="tx2"/>
                </a:solidFill>
                <a:latin typeface="Verdana" panose="020B0604030504040204" pitchFamily="34" charset="0"/>
                <a:ea typeface="Verdana" panose="020B0604030504040204" pitchFamily="34" charset="0"/>
              </a:rPr>
              <a:t> </a:t>
            </a:r>
          </a:p>
          <a:p>
            <a:pPr marL="0" indent="0">
              <a:buNone/>
              <a:defRPr/>
            </a:pPr>
            <a:r>
              <a:rPr lang="fr-FR" altLang="fr-FR" sz="1400" b="1">
                <a:solidFill>
                  <a:schemeClr val="tx2"/>
                </a:solidFill>
                <a:latin typeface="Verdana" panose="020B0604030504040204" pitchFamily="34" charset="0"/>
                <a:ea typeface="Verdana" panose="020B0604030504040204" pitchFamily="34" charset="0"/>
              </a:rPr>
              <a:t>5. Elle est composée de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 </a:t>
            </a:r>
            <a:r>
              <a:rPr lang="fr-FR" altLang="fr-FR" sz="1400">
                <a:solidFill>
                  <a:schemeClr val="tx2"/>
                </a:solidFill>
                <a:latin typeface="Verdana" panose="020B0604030504040204" pitchFamily="34" charset="0"/>
                <a:ea typeface="Verdana" panose="020B0604030504040204" pitchFamily="34" charset="0"/>
              </a:rPr>
              <a:t>Bénévoles seulement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 </a:t>
            </a:r>
            <a:r>
              <a:rPr lang="fr-FR" altLang="fr-FR" sz="1400">
                <a:solidFill>
                  <a:schemeClr val="tx2"/>
                </a:solidFill>
                <a:latin typeface="Verdana" panose="020B0604030504040204" pitchFamily="34" charset="0"/>
                <a:ea typeface="Verdana" panose="020B0604030504040204" pitchFamily="34" charset="0"/>
              </a:rPr>
              <a:t>Salariés seulement</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 </a:t>
            </a:r>
            <a:r>
              <a:rPr lang="fr-FR" altLang="fr-FR" sz="1400">
                <a:solidFill>
                  <a:schemeClr val="tx2"/>
                </a:solidFill>
                <a:latin typeface="Verdana" panose="020B0604030504040204" pitchFamily="34" charset="0"/>
                <a:ea typeface="Verdana" panose="020B0604030504040204" pitchFamily="34" charset="0"/>
              </a:rPr>
              <a:t>Bénévoles et salariés</a:t>
            </a:r>
          </a:p>
          <a:p>
            <a:pPr marL="0" indent="0">
              <a:buNone/>
              <a:defRPr/>
            </a:pPr>
            <a:endParaRPr lang="fr-FR" altLang="fr-FR" sz="1400">
              <a:solidFill>
                <a:schemeClr val="tx2"/>
              </a:solidFill>
              <a:latin typeface="Verdana" panose="020B0604030504040204" pitchFamily="34" charset="0"/>
              <a:ea typeface="Verdana" panose="020B0604030504040204" pitchFamily="34" charset="0"/>
            </a:endParaRPr>
          </a:p>
          <a:p>
            <a:pPr marL="0" indent="0">
              <a:buNone/>
              <a:defRPr/>
            </a:pPr>
            <a:r>
              <a:rPr lang="fr-FR" altLang="fr-FR" sz="1400" b="1">
                <a:solidFill>
                  <a:schemeClr val="tx2"/>
                </a:solidFill>
                <a:latin typeface="Verdana" panose="020B0604030504040204" pitchFamily="34" charset="0"/>
                <a:ea typeface="Verdana" panose="020B0604030504040204" pitchFamily="34" charset="0"/>
              </a:rPr>
              <a:t>6. Qui amène les idées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 </a:t>
            </a:r>
            <a:r>
              <a:rPr lang="fr-FR" altLang="fr-FR" sz="1400">
                <a:solidFill>
                  <a:schemeClr val="tx2"/>
                </a:solidFill>
                <a:latin typeface="Verdana" panose="020B0604030504040204" pitchFamily="34" charset="0"/>
                <a:ea typeface="Verdana" panose="020B0604030504040204" pitchFamily="34" charset="0"/>
              </a:rPr>
              <a:t>Le patron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 </a:t>
            </a:r>
            <a:r>
              <a:rPr lang="fr-FR" altLang="fr-FR" sz="1400">
                <a:solidFill>
                  <a:schemeClr val="tx2"/>
                </a:solidFill>
                <a:latin typeface="Verdana" panose="020B0604030504040204" pitchFamily="34" charset="0"/>
                <a:ea typeface="Verdana" panose="020B0604030504040204" pitchFamily="34" charset="0"/>
              </a:rPr>
              <a:t>Tout le monde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 </a:t>
            </a:r>
            <a:r>
              <a:rPr lang="fr-FR" altLang="fr-FR" sz="1400">
                <a:solidFill>
                  <a:schemeClr val="tx2"/>
                </a:solidFill>
                <a:latin typeface="Verdana" panose="020B0604030504040204" pitchFamily="34" charset="0"/>
                <a:ea typeface="Verdana" panose="020B0604030504040204" pitchFamily="34" charset="0"/>
              </a:rPr>
              <a:t>Les salariés</a:t>
            </a:r>
          </a:p>
          <a:p>
            <a:endParaRPr lang="fr-FR" altLang="fr-FR" sz="1400">
              <a:solidFill>
                <a:schemeClr val="tx2"/>
              </a:solidFill>
              <a:latin typeface="Verdana" panose="020B0604030504040204" pitchFamily="34" charset="0"/>
              <a:ea typeface="Verdana" panose="020B0604030504040204" pitchFamily="34" charset="0"/>
            </a:endParaRPr>
          </a:p>
          <a:p>
            <a:pPr>
              <a:defRPr/>
            </a:pPr>
            <a:endParaRPr lang="fr-FR" sz="1400">
              <a:latin typeface="Verdana" panose="020B0604030504040204" pitchFamily="34" charset="0"/>
              <a:ea typeface="Verdana" panose="020B0604030504040204" pitchFamily="34" charset="0"/>
            </a:endParaRPr>
          </a:p>
        </p:txBody>
      </p:sp>
      <p:sp>
        <p:nvSpPr>
          <p:cNvPr id="6" name="Espace réservé du texte 2">
            <a:extLst>
              <a:ext uri="{FF2B5EF4-FFF2-40B4-BE49-F238E27FC236}">
                <a16:creationId xmlns:a16="http://schemas.microsoft.com/office/drawing/2014/main" id="{0475B554-C8D8-9B38-BEE4-0BE6681E9DAA}"/>
              </a:ext>
            </a:extLst>
          </p:cNvPr>
          <p:cNvSpPr txBox="1">
            <a:spLocks/>
          </p:cNvSpPr>
          <p:nvPr/>
        </p:nvSpPr>
        <p:spPr>
          <a:xfrm>
            <a:off x="1299528" y="1022916"/>
            <a:ext cx="10792945" cy="3693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solidFill>
                  <a:schemeClr val="tx2"/>
                </a:solidFill>
                <a:latin typeface="Verdana" panose="020B0604030504040204" pitchFamily="34" charset="0"/>
                <a:ea typeface="Verdana" panose="020B0604030504040204" pitchFamily="34" charset="0"/>
              </a:rPr>
              <a:t>Après avoir complété cette fiche, tu pourras échanger avec ton tuteur/ta tutrice et découvrir les réponses. </a:t>
            </a:r>
          </a:p>
          <a:p>
            <a:endParaRPr lang="fr-FR" sz="1400">
              <a:latin typeface="Jaroslav Medium" panose="02000503000000090004" pitchFamily="50" charset="0"/>
            </a:endParaRPr>
          </a:p>
        </p:txBody>
      </p:sp>
      <p:sp>
        <p:nvSpPr>
          <p:cNvPr id="9" name="ZoneTexte 8">
            <a:extLst>
              <a:ext uri="{FF2B5EF4-FFF2-40B4-BE49-F238E27FC236}">
                <a16:creationId xmlns:a16="http://schemas.microsoft.com/office/drawing/2014/main" id="{A3621647-996E-B785-1620-FD1C07398B97}"/>
              </a:ext>
            </a:extLst>
          </p:cNvPr>
          <p:cNvSpPr txBox="1"/>
          <p:nvPr/>
        </p:nvSpPr>
        <p:spPr>
          <a:xfrm>
            <a:off x="1374473" y="606038"/>
            <a:ext cx="5679470"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2. Découvrir les associations – Fiche activité</a:t>
            </a:r>
          </a:p>
        </p:txBody>
      </p:sp>
      <p:sp>
        <p:nvSpPr>
          <p:cNvPr id="3" name="ZoneTexte 2">
            <a:extLst>
              <a:ext uri="{FF2B5EF4-FFF2-40B4-BE49-F238E27FC236}">
                <a16:creationId xmlns:a16="http://schemas.microsoft.com/office/drawing/2014/main" id="{C4860BF3-97E0-BDE1-50D0-4607F8E18CA7}"/>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14</a:t>
            </a:r>
          </a:p>
        </p:txBody>
      </p:sp>
      <p:sp>
        <p:nvSpPr>
          <p:cNvPr id="5" name="Espace réservé du texte 13">
            <a:extLst>
              <a:ext uri="{FF2B5EF4-FFF2-40B4-BE49-F238E27FC236}">
                <a16:creationId xmlns:a16="http://schemas.microsoft.com/office/drawing/2014/main" id="{A81D6B5C-D387-00E8-D64A-F0604780530D}"/>
              </a:ext>
            </a:extLst>
          </p:cNvPr>
          <p:cNvSpPr txBox="1">
            <a:spLocks/>
          </p:cNvSpPr>
          <p:nvPr/>
        </p:nvSpPr>
        <p:spPr>
          <a:xfrm>
            <a:off x="8102852" y="177054"/>
            <a:ext cx="3965104"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2 – L’économie sociale et solidaire </a:t>
            </a:r>
          </a:p>
        </p:txBody>
      </p:sp>
    </p:spTree>
    <p:extLst>
      <p:ext uri="{BB962C8B-B14F-4D97-AF65-F5344CB8AC3E}">
        <p14:creationId xmlns:p14="http://schemas.microsoft.com/office/powerpoint/2010/main" val="3054906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14">
            <a:extLst>
              <a:ext uri="{FF2B5EF4-FFF2-40B4-BE49-F238E27FC236}">
                <a16:creationId xmlns:a16="http://schemas.microsoft.com/office/drawing/2014/main" id="{234C9BD8-6CD3-EDB1-08AB-7AB7DE55B205}"/>
              </a:ext>
            </a:extLst>
          </p:cNvPr>
          <p:cNvSpPr>
            <a:spLocks noGrp="1"/>
          </p:cNvSpPr>
          <p:nvPr>
            <p:ph type="body" sz="quarter" idx="11"/>
          </p:nvPr>
        </p:nvSpPr>
        <p:spPr>
          <a:xfrm>
            <a:off x="410547" y="1570617"/>
            <a:ext cx="6298164" cy="5201476"/>
          </a:xfrm>
        </p:spPr>
        <p:txBody>
          <a:bodyPr/>
          <a:lstStyle/>
          <a:p>
            <a:pPr marL="0" indent="0" algn="l">
              <a:buNone/>
            </a:pPr>
            <a:r>
              <a:rPr lang="fr-FR" sz="1400" b="0" u="sng"/>
              <a:t>A partir de la vidéo 5</a:t>
            </a:r>
            <a:r>
              <a:rPr lang="fr-FR" sz="1400" b="0"/>
              <a:t> : </a:t>
            </a:r>
          </a:p>
          <a:p>
            <a:pPr marL="0" indent="0">
              <a:buNone/>
              <a:defRPr/>
            </a:pPr>
            <a:r>
              <a:rPr lang="fr-FR" sz="1400"/>
              <a:t>1. Quelles sont les 5 différences d’une mutuelle ?</a:t>
            </a:r>
          </a:p>
          <a:p>
            <a:pPr>
              <a:buFont typeface="Wingdings" panose="05000000000000000000" pitchFamily="2" charset="2"/>
              <a:buChar char="r"/>
              <a:defRPr/>
            </a:pPr>
            <a:r>
              <a:rPr lang="fr-FR" sz="1400" b="0"/>
              <a:t>A – Solidaire, humaniste, démocratique, pionnière, porteuse de sens 	</a:t>
            </a:r>
          </a:p>
          <a:p>
            <a:pPr>
              <a:buFont typeface="Wingdings" panose="05000000000000000000" pitchFamily="2" charset="2"/>
              <a:buChar char="r"/>
              <a:defRPr/>
            </a:pPr>
            <a:r>
              <a:rPr lang="fr-FR" sz="1400" b="0"/>
              <a:t>B – Indépendante, ambitieuse, innovante, locale et solidaire</a:t>
            </a:r>
          </a:p>
          <a:p>
            <a:pPr>
              <a:buFont typeface="Wingdings" panose="05000000000000000000" pitchFamily="2" charset="2"/>
              <a:buChar char="r"/>
              <a:defRPr/>
            </a:pPr>
            <a:r>
              <a:rPr lang="fr-FR" sz="1400" b="0"/>
              <a:t>C – Accessible, régionale, gratuite, sociale et humaine</a:t>
            </a:r>
          </a:p>
          <a:p>
            <a:pPr marL="0" indent="0">
              <a:buNone/>
              <a:defRPr/>
            </a:pPr>
            <a:endParaRPr lang="fr-FR" sz="1400" b="0"/>
          </a:p>
          <a:p>
            <a:pPr marL="0" indent="0">
              <a:buNone/>
              <a:defRPr/>
            </a:pPr>
            <a:r>
              <a:rPr lang="fr-FR" sz="1400"/>
              <a:t>2. Que propose une mutuelle à ses adhérents ?</a:t>
            </a:r>
          </a:p>
          <a:p>
            <a:pPr>
              <a:buFont typeface="Wingdings" panose="05000000000000000000" pitchFamily="2" charset="2"/>
              <a:buChar char="r"/>
              <a:defRPr/>
            </a:pPr>
            <a:r>
              <a:rPr lang="fr-FR" sz="1400" b="0"/>
              <a:t>A – Elle lutte contre les inégalités et les discriminations</a:t>
            </a:r>
          </a:p>
          <a:p>
            <a:pPr>
              <a:buFont typeface="Wingdings" panose="05000000000000000000" pitchFamily="2" charset="2"/>
              <a:buChar char="r"/>
              <a:defRPr/>
            </a:pPr>
            <a:r>
              <a:rPr lang="fr-FR" sz="1400" b="0"/>
              <a:t>B – Elle propose des garanties et un accès à la santé pour tous.</a:t>
            </a:r>
          </a:p>
          <a:p>
            <a:pPr>
              <a:buFont typeface="Wingdings" panose="05000000000000000000" pitchFamily="2" charset="2"/>
              <a:buChar char="r"/>
              <a:defRPr/>
            </a:pPr>
            <a:r>
              <a:rPr lang="fr-FR" sz="1400" b="0"/>
              <a:t>C – Elle aide les adhérents pour se soigner et trouver un médecin.</a:t>
            </a:r>
          </a:p>
          <a:p>
            <a:pPr marL="0" indent="0">
              <a:buNone/>
              <a:defRPr/>
            </a:pPr>
            <a:endParaRPr lang="fr-FR" sz="1400" b="0"/>
          </a:p>
          <a:p>
            <a:pPr marL="0" indent="0">
              <a:lnSpc>
                <a:spcPct val="100000"/>
              </a:lnSpc>
              <a:spcBef>
                <a:spcPts val="0"/>
              </a:spcBef>
              <a:buNone/>
              <a:defRPr/>
            </a:pPr>
            <a:r>
              <a:rPr lang="fr-FR" sz="1400"/>
              <a:t>3</a:t>
            </a:r>
            <a:r>
              <a:rPr lang="fr-FR" altLang="fr-FR" sz="1400"/>
              <a:t>. Cite quelques valeurs nécessaires pour être une mutuelle :</a:t>
            </a:r>
          </a:p>
          <a:p>
            <a:pPr marL="0" indent="0">
              <a:lnSpc>
                <a:spcPct val="100000"/>
              </a:lnSpc>
              <a:spcBef>
                <a:spcPts val="0"/>
              </a:spcBef>
              <a:buNone/>
            </a:pPr>
            <a:r>
              <a:rPr lang="fr-FR" sz="1400" b="0"/>
              <a:t>……………………………………………………………………………………………………………………………………………………………………………………………………</a:t>
            </a:r>
            <a:endParaRPr lang="fr-FR" altLang="fr-FR" sz="1400" b="0"/>
          </a:p>
          <a:p>
            <a:pPr marL="0" indent="0">
              <a:buNone/>
              <a:defRPr/>
            </a:pPr>
            <a:endParaRPr lang="fr-FR" sz="1400" b="0"/>
          </a:p>
          <a:p>
            <a:pPr marL="0" indent="0">
              <a:buFont typeface="Wingdings" panose="05000000000000000000" pitchFamily="2" charset="2"/>
              <a:buNone/>
              <a:defRPr/>
            </a:pPr>
            <a:endParaRPr lang="fr-FR" sz="1400" b="0"/>
          </a:p>
        </p:txBody>
      </p:sp>
      <p:sp>
        <p:nvSpPr>
          <p:cNvPr id="2" name="Espace réservé du texte 14">
            <a:extLst>
              <a:ext uri="{FF2B5EF4-FFF2-40B4-BE49-F238E27FC236}">
                <a16:creationId xmlns:a16="http://schemas.microsoft.com/office/drawing/2014/main" id="{F6CD1BD5-2876-0C3D-3982-248606B91C3E}"/>
              </a:ext>
            </a:extLst>
          </p:cNvPr>
          <p:cNvSpPr txBox="1">
            <a:spLocks/>
          </p:cNvSpPr>
          <p:nvPr/>
        </p:nvSpPr>
        <p:spPr>
          <a:xfrm>
            <a:off x="6895322" y="1716833"/>
            <a:ext cx="5296677" cy="4938876"/>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400" b="1">
                <a:solidFill>
                  <a:schemeClr val="tx2"/>
                </a:solidFill>
                <a:latin typeface="Verdana" panose="020B0604030504040204" pitchFamily="34" charset="0"/>
                <a:ea typeface="Verdana" panose="020B0604030504040204" pitchFamily="34" charset="0"/>
              </a:rPr>
              <a:t>4. Quelles valeurs partagent-elles ?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 Les valeurs humaines</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 Les valeurs économiques</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 Les valeurs écologiques</a:t>
            </a:r>
          </a:p>
          <a:p>
            <a:pPr marL="0" indent="0">
              <a:buFont typeface="Wingdings" panose="05000000000000000000" pitchFamily="2" charset="2"/>
              <a:buNone/>
              <a:defRPr/>
            </a:pPr>
            <a:r>
              <a:rPr lang="fr-FR" sz="1400">
                <a:solidFill>
                  <a:schemeClr val="tx2"/>
                </a:solidFill>
                <a:latin typeface="Verdana" panose="020B0604030504040204" pitchFamily="34" charset="0"/>
                <a:ea typeface="Verdana" panose="020B0604030504040204" pitchFamily="34" charset="0"/>
              </a:rPr>
              <a:t> </a:t>
            </a:r>
          </a:p>
          <a:p>
            <a:pPr marL="0" indent="0">
              <a:buNone/>
              <a:defRPr/>
            </a:pPr>
            <a:r>
              <a:rPr lang="fr-FR" altLang="fr-FR" sz="1400" b="1">
                <a:solidFill>
                  <a:schemeClr val="tx2"/>
                </a:solidFill>
                <a:latin typeface="Verdana" panose="020B0604030504040204" pitchFamily="34" charset="0"/>
                <a:ea typeface="Verdana" panose="020B0604030504040204" pitchFamily="34" charset="0"/>
              </a:rPr>
              <a:t>5. Où sont votées les décisions pour faire évoluer la mutuelle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 </a:t>
            </a:r>
            <a:r>
              <a:rPr lang="fr-FR" altLang="fr-FR" sz="1400">
                <a:solidFill>
                  <a:schemeClr val="tx2"/>
                </a:solidFill>
                <a:latin typeface="Verdana" panose="020B0604030504040204" pitchFamily="34" charset="0"/>
                <a:ea typeface="Verdana" panose="020B0604030504040204" pitchFamily="34" charset="0"/>
              </a:rPr>
              <a:t>en comité de direction</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 </a:t>
            </a:r>
            <a:r>
              <a:rPr lang="fr-FR" altLang="fr-FR" sz="1400">
                <a:solidFill>
                  <a:schemeClr val="tx2"/>
                </a:solidFill>
                <a:latin typeface="Verdana" panose="020B0604030504040204" pitchFamily="34" charset="0"/>
                <a:ea typeface="Verdana" panose="020B0604030504040204" pitchFamily="34" charset="0"/>
              </a:rPr>
              <a:t>par courrier</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 </a:t>
            </a:r>
            <a:r>
              <a:rPr lang="fr-FR" altLang="fr-FR" sz="1400">
                <a:solidFill>
                  <a:schemeClr val="tx2"/>
                </a:solidFill>
                <a:latin typeface="Verdana" panose="020B0604030504040204" pitchFamily="34" charset="0"/>
                <a:ea typeface="Verdana" panose="020B0604030504040204" pitchFamily="34" charset="0"/>
              </a:rPr>
              <a:t>en assemblée générale</a:t>
            </a:r>
          </a:p>
          <a:p>
            <a:pPr marL="0" indent="0">
              <a:buNone/>
            </a:pPr>
            <a:endParaRPr lang="fr-FR" altLang="fr-FR" sz="1400">
              <a:solidFill>
                <a:schemeClr val="tx2"/>
              </a:solidFill>
              <a:latin typeface="Verdana" panose="020B0604030504040204" pitchFamily="34" charset="0"/>
              <a:ea typeface="Verdana" panose="020B0604030504040204" pitchFamily="34" charset="0"/>
            </a:endParaRPr>
          </a:p>
          <a:p>
            <a:pPr marL="0" indent="0">
              <a:buNone/>
            </a:pPr>
            <a:r>
              <a:rPr lang="fr-FR" altLang="fr-FR" sz="1400" b="1">
                <a:solidFill>
                  <a:schemeClr val="tx2"/>
                </a:solidFill>
                <a:latin typeface="Verdana" panose="020B0604030504040204" pitchFamily="34" charset="0"/>
                <a:ea typeface="Verdana" panose="020B0604030504040204" pitchFamily="34" charset="0"/>
              </a:rPr>
              <a:t>6. Qui vote les décisions ? </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A – Le directeur et le Président </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B – Les représentants des adhérents</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C – Les salariés</a:t>
            </a:r>
          </a:p>
          <a:p>
            <a:endParaRPr lang="fr-FR" altLang="fr-FR" sz="1400">
              <a:solidFill>
                <a:schemeClr val="tx2"/>
              </a:solidFill>
              <a:latin typeface="Verdana" panose="020B0604030504040204" pitchFamily="34" charset="0"/>
              <a:ea typeface="Verdana" panose="020B0604030504040204" pitchFamily="34" charset="0"/>
            </a:endParaRPr>
          </a:p>
          <a:p>
            <a:pPr>
              <a:defRPr/>
            </a:pPr>
            <a:endParaRPr lang="fr-FR" sz="1400">
              <a:solidFill>
                <a:schemeClr val="tx2"/>
              </a:solidFill>
              <a:latin typeface="Verdana" panose="020B0604030504040204" pitchFamily="34" charset="0"/>
              <a:ea typeface="Verdana" panose="020B0604030504040204" pitchFamily="34" charset="0"/>
            </a:endParaRPr>
          </a:p>
        </p:txBody>
      </p:sp>
      <p:sp>
        <p:nvSpPr>
          <p:cNvPr id="9" name="ZoneTexte 8">
            <a:extLst>
              <a:ext uri="{FF2B5EF4-FFF2-40B4-BE49-F238E27FC236}">
                <a16:creationId xmlns:a16="http://schemas.microsoft.com/office/drawing/2014/main" id="{D5C705B9-2DA2-40B7-012F-383BCE6A5111}"/>
              </a:ext>
            </a:extLst>
          </p:cNvPr>
          <p:cNvSpPr txBox="1"/>
          <p:nvPr/>
        </p:nvSpPr>
        <p:spPr>
          <a:xfrm>
            <a:off x="1401234" y="601543"/>
            <a:ext cx="5512749"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2. Découvrir les mutuelles </a:t>
            </a:r>
            <a:r>
              <a:rPr lang="fr-FR" sz="1600" b="1" i="0" u="none" strike="noStrike" kern="1200" baseline="0">
                <a:solidFill>
                  <a:schemeClr val="bg1"/>
                </a:solidFill>
                <a:latin typeface="Verdana" panose="020B0604030504040204" pitchFamily="34" charset="0"/>
                <a:ea typeface="Verdana" panose="020B0604030504040204" pitchFamily="34" charset="0"/>
              </a:rPr>
              <a:t>- Fiche activité </a:t>
            </a:r>
            <a:endParaRPr lang="fr-FR" sz="1600" b="1">
              <a:solidFill>
                <a:schemeClr val="bg1"/>
              </a:solidFill>
              <a:latin typeface="Verdana" panose="020B0604030504040204" pitchFamily="34" charset="0"/>
              <a:ea typeface="Verdana" panose="020B0604030504040204" pitchFamily="34" charset="0"/>
            </a:endParaRPr>
          </a:p>
        </p:txBody>
      </p:sp>
      <p:sp>
        <p:nvSpPr>
          <p:cNvPr id="3" name="ZoneTexte 2">
            <a:extLst>
              <a:ext uri="{FF2B5EF4-FFF2-40B4-BE49-F238E27FC236}">
                <a16:creationId xmlns:a16="http://schemas.microsoft.com/office/drawing/2014/main" id="{1CF2F6B1-810A-6227-4204-F8E09A83CC26}"/>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15</a:t>
            </a:r>
          </a:p>
        </p:txBody>
      </p:sp>
      <p:sp>
        <p:nvSpPr>
          <p:cNvPr id="5" name="Espace réservé du texte 13">
            <a:extLst>
              <a:ext uri="{FF2B5EF4-FFF2-40B4-BE49-F238E27FC236}">
                <a16:creationId xmlns:a16="http://schemas.microsoft.com/office/drawing/2014/main" id="{7519D224-C11E-A8C2-C97E-D9A19034F960}"/>
              </a:ext>
            </a:extLst>
          </p:cNvPr>
          <p:cNvSpPr txBox="1">
            <a:spLocks/>
          </p:cNvSpPr>
          <p:nvPr/>
        </p:nvSpPr>
        <p:spPr>
          <a:xfrm>
            <a:off x="8102852" y="177054"/>
            <a:ext cx="3965104"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2 – L’économie sociale et solidaire </a:t>
            </a:r>
          </a:p>
        </p:txBody>
      </p:sp>
      <p:sp>
        <p:nvSpPr>
          <p:cNvPr id="7" name="Espace réservé du texte 2">
            <a:extLst>
              <a:ext uri="{FF2B5EF4-FFF2-40B4-BE49-F238E27FC236}">
                <a16:creationId xmlns:a16="http://schemas.microsoft.com/office/drawing/2014/main" id="{644E1FB9-4B37-E743-28F8-6734DECAAFB6}"/>
              </a:ext>
            </a:extLst>
          </p:cNvPr>
          <p:cNvSpPr txBox="1">
            <a:spLocks/>
          </p:cNvSpPr>
          <p:nvPr/>
        </p:nvSpPr>
        <p:spPr>
          <a:xfrm>
            <a:off x="1308860" y="1013586"/>
            <a:ext cx="10774284" cy="3693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solidFill>
                  <a:schemeClr val="tx2"/>
                </a:solidFill>
                <a:latin typeface="Verdana" panose="020B0604030504040204" pitchFamily="34" charset="0"/>
                <a:ea typeface="Verdana" panose="020B0604030504040204" pitchFamily="34" charset="0"/>
              </a:rPr>
              <a:t>Après avoir complété cette fiche, tu pourras échanger avec ton tuteur/ta tutrice et découvrir les réponses. </a:t>
            </a:r>
          </a:p>
          <a:p>
            <a:endParaRPr lang="fr-FR" sz="1400">
              <a:latin typeface="Jaroslav Medium" panose="02000503000000090004" pitchFamily="50" charset="0"/>
            </a:endParaRPr>
          </a:p>
        </p:txBody>
      </p:sp>
    </p:spTree>
    <p:extLst>
      <p:ext uri="{BB962C8B-B14F-4D97-AF65-F5344CB8AC3E}">
        <p14:creationId xmlns:p14="http://schemas.microsoft.com/office/powerpoint/2010/main" val="3361631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14">
            <a:extLst>
              <a:ext uri="{FF2B5EF4-FFF2-40B4-BE49-F238E27FC236}">
                <a16:creationId xmlns:a16="http://schemas.microsoft.com/office/drawing/2014/main" id="{234C9BD8-6CD3-EDB1-08AB-7AB7DE55B205}"/>
              </a:ext>
            </a:extLst>
          </p:cNvPr>
          <p:cNvSpPr>
            <a:spLocks noGrp="1"/>
          </p:cNvSpPr>
          <p:nvPr>
            <p:ph type="body" sz="quarter" idx="11"/>
          </p:nvPr>
        </p:nvSpPr>
        <p:spPr>
          <a:xfrm>
            <a:off x="429208" y="1603748"/>
            <a:ext cx="5918430" cy="5201476"/>
          </a:xfrm>
        </p:spPr>
        <p:txBody>
          <a:bodyPr/>
          <a:lstStyle/>
          <a:p>
            <a:pPr marL="0" indent="0" algn="l">
              <a:buNone/>
            </a:pPr>
            <a:r>
              <a:rPr lang="fr-FR" sz="1400" b="0" u="sng"/>
              <a:t>A partir de la vidéo 6</a:t>
            </a:r>
            <a:r>
              <a:rPr lang="fr-FR" sz="1400" b="0"/>
              <a:t> : </a:t>
            </a:r>
          </a:p>
          <a:p>
            <a:pPr marL="0" indent="0">
              <a:buNone/>
              <a:defRPr/>
            </a:pPr>
            <a:r>
              <a:rPr lang="fr-FR" sz="1400"/>
              <a:t>1. Que propose « les coursiers à vélo » ?	</a:t>
            </a:r>
          </a:p>
          <a:p>
            <a:pPr>
              <a:buFont typeface="Wingdings" panose="05000000000000000000" pitchFamily="2" charset="2"/>
              <a:buChar char="r"/>
              <a:defRPr/>
            </a:pPr>
            <a:r>
              <a:rPr lang="fr-FR" sz="1400" b="0"/>
              <a:t>A – Des cours pour apprendre à faire du vélo	</a:t>
            </a:r>
          </a:p>
          <a:p>
            <a:pPr>
              <a:buFont typeface="Wingdings" panose="05000000000000000000" pitchFamily="2" charset="2"/>
              <a:buChar char="r"/>
              <a:defRPr/>
            </a:pPr>
            <a:r>
              <a:rPr lang="fr-FR" sz="1400" b="0"/>
              <a:t>B – Des livraisons pour les entreprises		</a:t>
            </a:r>
          </a:p>
          <a:p>
            <a:pPr>
              <a:buFont typeface="Wingdings" panose="05000000000000000000" pitchFamily="2" charset="2"/>
              <a:buChar char="r"/>
              <a:defRPr/>
            </a:pPr>
            <a:r>
              <a:rPr lang="fr-FR" sz="1400" b="0"/>
              <a:t>C – De réparer les vélos à domicile</a:t>
            </a:r>
          </a:p>
          <a:p>
            <a:pPr>
              <a:buFont typeface="Wingdings" panose="05000000000000000000" pitchFamily="2" charset="2"/>
              <a:buChar char="r"/>
              <a:defRPr/>
            </a:pPr>
            <a:endParaRPr lang="fr-FR" sz="1400" b="0"/>
          </a:p>
          <a:p>
            <a:pPr marL="0" indent="0">
              <a:buNone/>
              <a:defRPr/>
            </a:pPr>
            <a:r>
              <a:rPr lang="fr-FR" sz="1400"/>
              <a:t>2. Comment se nomme l’entreprise ? </a:t>
            </a:r>
          </a:p>
          <a:p>
            <a:pPr>
              <a:buFont typeface="Wingdings" panose="05000000000000000000" pitchFamily="2" charset="2"/>
              <a:buChar char="r"/>
              <a:defRPr/>
            </a:pPr>
            <a:r>
              <a:rPr lang="fr-FR" sz="1400" b="0"/>
              <a:t>A – </a:t>
            </a:r>
            <a:r>
              <a:rPr lang="fr-FR" sz="1400" b="0" err="1"/>
              <a:t>vélocollecte</a:t>
            </a:r>
            <a:endParaRPr lang="fr-FR" sz="1400" b="0"/>
          </a:p>
          <a:p>
            <a:pPr>
              <a:buFont typeface="Wingdings" panose="05000000000000000000" pitchFamily="2" charset="2"/>
              <a:buChar char="r"/>
              <a:defRPr/>
            </a:pPr>
            <a:r>
              <a:rPr lang="fr-FR" sz="1400" b="0"/>
              <a:t>B – </a:t>
            </a:r>
            <a:r>
              <a:rPr lang="fr-FR" sz="1400" b="0" err="1"/>
              <a:t>véloconnect</a:t>
            </a:r>
            <a:endParaRPr lang="fr-FR" sz="1400" b="0"/>
          </a:p>
          <a:p>
            <a:pPr>
              <a:buFont typeface="Wingdings" panose="05000000000000000000" pitchFamily="2" charset="2"/>
              <a:buChar char="r"/>
              <a:defRPr/>
            </a:pPr>
            <a:r>
              <a:rPr lang="fr-FR" sz="1400" b="0"/>
              <a:t>C – </a:t>
            </a:r>
            <a:r>
              <a:rPr lang="fr-FR" sz="1400" b="0" err="1"/>
              <a:t>vélotafeur</a:t>
            </a:r>
            <a:endParaRPr lang="fr-FR" sz="1400" b="0"/>
          </a:p>
          <a:p>
            <a:pPr marL="0" indent="0">
              <a:buNone/>
              <a:defRPr/>
            </a:pPr>
            <a:endParaRPr lang="fr-FR" sz="1400" b="0"/>
          </a:p>
          <a:p>
            <a:pPr marL="0" indent="0">
              <a:buNone/>
              <a:defRPr/>
            </a:pPr>
            <a:r>
              <a:rPr lang="fr-FR" altLang="fr-FR" sz="1400"/>
              <a:t>3. D’après toi, quels sont les principaux intérêts de cette coopérative :</a:t>
            </a:r>
            <a:endParaRPr lang="fr-FR" sz="1400" b="0"/>
          </a:p>
          <a:p>
            <a:pPr marL="0" indent="0">
              <a:buNone/>
            </a:pPr>
            <a:r>
              <a:rPr lang="fr-FR" sz="1400" b="0"/>
              <a:t>………………………………………………………………………………………………………………………………………………………………………………………..</a:t>
            </a:r>
            <a:r>
              <a:rPr lang="fr-FR" altLang="fr-FR" sz="1400" b="0"/>
              <a:t>…………………………………………………………………………………………..</a:t>
            </a:r>
          </a:p>
          <a:p>
            <a:pPr marL="0" indent="0">
              <a:buFont typeface="Wingdings" panose="05000000000000000000" pitchFamily="2" charset="2"/>
              <a:buNone/>
              <a:defRPr/>
            </a:pPr>
            <a:endParaRPr lang="fr-FR" sz="1400" b="0"/>
          </a:p>
          <a:p>
            <a:pPr marL="0" indent="0">
              <a:buNone/>
              <a:defRPr/>
            </a:pPr>
            <a:endParaRPr lang="fr-FR" sz="1400" b="0"/>
          </a:p>
          <a:p>
            <a:pPr marL="0" indent="0">
              <a:buFont typeface="Wingdings" panose="05000000000000000000" pitchFamily="2" charset="2"/>
              <a:buNone/>
              <a:defRPr/>
            </a:pPr>
            <a:endParaRPr lang="fr-FR" sz="1400" b="0"/>
          </a:p>
        </p:txBody>
      </p:sp>
      <p:sp>
        <p:nvSpPr>
          <p:cNvPr id="2" name="Espace réservé du texte 14">
            <a:extLst>
              <a:ext uri="{FF2B5EF4-FFF2-40B4-BE49-F238E27FC236}">
                <a16:creationId xmlns:a16="http://schemas.microsoft.com/office/drawing/2014/main" id="{F6CD1BD5-2876-0C3D-3982-248606B91C3E}"/>
              </a:ext>
            </a:extLst>
          </p:cNvPr>
          <p:cNvSpPr txBox="1">
            <a:spLocks/>
          </p:cNvSpPr>
          <p:nvPr/>
        </p:nvSpPr>
        <p:spPr>
          <a:xfrm>
            <a:off x="6624735" y="1819468"/>
            <a:ext cx="5443220" cy="4805401"/>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altLang="fr-FR" sz="1400" b="1">
                <a:solidFill>
                  <a:schemeClr val="tx2"/>
                </a:solidFill>
                <a:latin typeface="Verdana" panose="020B0604030504040204" pitchFamily="34" charset="0"/>
                <a:ea typeface="Verdana" panose="020B0604030504040204" pitchFamily="34" charset="0"/>
              </a:rPr>
              <a:t>4. L’entreprise est ?</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A – Proche des commerçants et réactive</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B – Cher et peu joignable</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C – Composée de personnes toutes indépendantes</a:t>
            </a:r>
          </a:p>
          <a:p>
            <a:pPr>
              <a:defRPr/>
            </a:pPr>
            <a:endParaRPr lang="fr-FR" altLang="fr-FR" sz="1400">
              <a:solidFill>
                <a:schemeClr val="tx2"/>
              </a:solidFill>
              <a:latin typeface="Verdana" panose="020B0604030504040204" pitchFamily="34" charset="0"/>
              <a:ea typeface="Verdana" panose="020B0604030504040204" pitchFamily="34" charset="0"/>
            </a:endParaRPr>
          </a:p>
          <a:p>
            <a:pPr marL="0" indent="0">
              <a:buNone/>
            </a:pPr>
            <a:r>
              <a:rPr lang="fr-FR" altLang="fr-FR" sz="1400" b="1">
                <a:solidFill>
                  <a:schemeClr val="tx2"/>
                </a:solidFill>
                <a:latin typeface="Verdana" panose="020B0604030504040204" pitchFamily="34" charset="0"/>
                <a:ea typeface="Verdana" panose="020B0604030504040204" pitchFamily="34" charset="0"/>
              </a:rPr>
              <a:t>5. La clientèle des « coursiers à vélos » est composée de ?</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A – Personnes très riches </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B – Du grand public</a:t>
            </a:r>
          </a:p>
          <a:p>
            <a:pPr>
              <a:buFont typeface="Wingdings" panose="05000000000000000000" pitchFamily="2" charset="2"/>
              <a:buChar char="r"/>
              <a:defRPr/>
            </a:pPr>
            <a:r>
              <a:rPr lang="fr-FR" altLang="fr-FR" sz="1400">
                <a:solidFill>
                  <a:schemeClr val="tx2"/>
                </a:solidFill>
                <a:latin typeface="Verdana" panose="020B0604030504040204" pitchFamily="34" charset="0"/>
                <a:ea typeface="Verdana" panose="020B0604030504040204" pitchFamily="34" charset="0"/>
              </a:rPr>
              <a:t>C – Commerçants essentiellement</a:t>
            </a:r>
          </a:p>
          <a:p>
            <a:endParaRPr lang="fr-FR" altLang="fr-FR" sz="1400">
              <a:solidFill>
                <a:schemeClr val="tx2"/>
              </a:solidFill>
              <a:latin typeface="Verdana" panose="020B0604030504040204" pitchFamily="34" charset="0"/>
              <a:ea typeface="Verdana" panose="020B0604030504040204" pitchFamily="34" charset="0"/>
            </a:endParaRPr>
          </a:p>
          <a:p>
            <a:pPr>
              <a:defRPr/>
            </a:pPr>
            <a:endParaRPr lang="fr-FR" sz="1400">
              <a:solidFill>
                <a:schemeClr val="tx2"/>
              </a:solidFill>
              <a:latin typeface="Verdana" panose="020B0604030504040204" pitchFamily="34" charset="0"/>
              <a:ea typeface="Verdana" panose="020B0604030504040204" pitchFamily="34" charset="0"/>
            </a:endParaRPr>
          </a:p>
        </p:txBody>
      </p:sp>
      <p:sp>
        <p:nvSpPr>
          <p:cNvPr id="9" name="ZoneTexte 8">
            <a:extLst>
              <a:ext uri="{FF2B5EF4-FFF2-40B4-BE49-F238E27FC236}">
                <a16:creationId xmlns:a16="http://schemas.microsoft.com/office/drawing/2014/main" id="{0B29F570-DFD7-4CEF-4065-5A060A1CE3E4}"/>
              </a:ext>
            </a:extLst>
          </p:cNvPr>
          <p:cNvSpPr txBox="1"/>
          <p:nvPr/>
        </p:nvSpPr>
        <p:spPr>
          <a:xfrm>
            <a:off x="1416582" y="610921"/>
            <a:ext cx="5982593"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2. Découvrir les coopératives </a:t>
            </a:r>
            <a:r>
              <a:rPr lang="fr-FR" sz="1600" b="1" i="0" u="none" strike="noStrike" kern="1200" baseline="0">
                <a:solidFill>
                  <a:schemeClr val="bg1"/>
                </a:solidFill>
                <a:latin typeface="Verdana" panose="020B0604030504040204" pitchFamily="34" charset="0"/>
                <a:ea typeface="Verdana" panose="020B0604030504040204" pitchFamily="34" charset="0"/>
              </a:rPr>
              <a:t>- Fiche activité </a:t>
            </a:r>
            <a:endParaRPr lang="fr-FR" sz="1600" b="1">
              <a:solidFill>
                <a:schemeClr val="bg1"/>
              </a:solidFill>
              <a:latin typeface="Verdana" panose="020B0604030504040204" pitchFamily="34" charset="0"/>
              <a:ea typeface="Verdana" panose="020B0604030504040204" pitchFamily="34" charset="0"/>
            </a:endParaRPr>
          </a:p>
        </p:txBody>
      </p:sp>
      <p:sp>
        <p:nvSpPr>
          <p:cNvPr id="5" name="ZoneTexte 4">
            <a:extLst>
              <a:ext uri="{FF2B5EF4-FFF2-40B4-BE49-F238E27FC236}">
                <a16:creationId xmlns:a16="http://schemas.microsoft.com/office/drawing/2014/main" id="{5C325E89-F52F-6D87-80C7-57C9B1889EFA}"/>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16</a:t>
            </a:r>
          </a:p>
        </p:txBody>
      </p:sp>
      <p:sp>
        <p:nvSpPr>
          <p:cNvPr id="7" name="Espace réservé du texte 13">
            <a:extLst>
              <a:ext uri="{FF2B5EF4-FFF2-40B4-BE49-F238E27FC236}">
                <a16:creationId xmlns:a16="http://schemas.microsoft.com/office/drawing/2014/main" id="{0ACF42FD-C41A-04D2-2CBF-1E62C74FA800}"/>
              </a:ext>
            </a:extLst>
          </p:cNvPr>
          <p:cNvSpPr txBox="1">
            <a:spLocks/>
          </p:cNvSpPr>
          <p:nvPr/>
        </p:nvSpPr>
        <p:spPr>
          <a:xfrm>
            <a:off x="8102852" y="177054"/>
            <a:ext cx="3965104"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2 – L’économie sociale et solidaire </a:t>
            </a:r>
          </a:p>
        </p:txBody>
      </p:sp>
      <p:sp>
        <p:nvSpPr>
          <p:cNvPr id="3" name="Espace réservé du texte 2">
            <a:extLst>
              <a:ext uri="{FF2B5EF4-FFF2-40B4-BE49-F238E27FC236}">
                <a16:creationId xmlns:a16="http://schemas.microsoft.com/office/drawing/2014/main" id="{02CF850A-89D5-4DFB-4BB1-E183E3E2F780}"/>
              </a:ext>
            </a:extLst>
          </p:cNvPr>
          <p:cNvSpPr txBox="1">
            <a:spLocks/>
          </p:cNvSpPr>
          <p:nvPr/>
        </p:nvSpPr>
        <p:spPr>
          <a:xfrm>
            <a:off x="1336850" y="1032247"/>
            <a:ext cx="10233109" cy="3693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solidFill>
                  <a:schemeClr val="tx2"/>
                </a:solidFill>
                <a:latin typeface="Verdana" panose="020B0604030504040204" pitchFamily="34" charset="0"/>
                <a:ea typeface="Verdana" panose="020B0604030504040204" pitchFamily="34" charset="0"/>
              </a:rPr>
              <a:t>Après avoir complété cette fiche, tu pourras échanger avec ton tuteur/ta tutrice et découvrir les réponses. </a:t>
            </a:r>
          </a:p>
          <a:p>
            <a:endParaRPr lang="fr-FR" sz="1400">
              <a:latin typeface="Jaroslav Medium" panose="02000503000000090004" pitchFamily="50" charset="0"/>
            </a:endParaRPr>
          </a:p>
        </p:txBody>
      </p:sp>
    </p:spTree>
    <p:extLst>
      <p:ext uri="{BB962C8B-B14F-4D97-AF65-F5344CB8AC3E}">
        <p14:creationId xmlns:p14="http://schemas.microsoft.com/office/powerpoint/2010/main" val="2979911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1DE6D00B-8490-4A4C-8BC1-B43BAAF33548}"/>
              </a:ext>
            </a:extLst>
          </p:cNvPr>
          <p:cNvSpPr>
            <a:spLocks noGrp="1"/>
          </p:cNvSpPr>
          <p:nvPr>
            <p:ph type="body" sz="quarter" idx="10"/>
          </p:nvPr>
        </p:nvSpPr>
        <p:spPr>
          <a:xfrm>
            <a:off x="1181454" y="721877"/>
            <a:ext cx="8391754" cy="701675"/>
          </a:xfrm>
        </p:spPr>
        <p:txBody>
          <a:bodyPr>
            <a:normAutofit/>
          </a:bodyPr>
          <a:lstStyle/>
          <a:p>
            <a:r>
              <a:rPr lang="fr-FR" sz="2200"/>
              <a:t>Module 3 – La protection sociale en France</a:t>
            </a:r>
          </a:p>
        </p:txBody>
      </p:sp>
      <p:sp>
        <p:nvSpPr>
          <p:cNvPr id="15" name="Espace réservé du texte 14">
            <a:extLst>
              <a:ext uri="{FF2B5EF4-FFF2-40B4-BE49-F238E27FC236}">
                <a16:creationId xmlns:a16="http://schemas.microsoft.com/office/drawing/2014/main" id="{11690501-7C60-4756-A896-DFAB98DE53A1}"/>
              </a:ext>
            </a:extLst>
          </p:cNvPr>
          <p:cNvSpPr>
            <a:spLocks noGrp="1"/>
          </p:cNvSpPr>
          <p:nvPr>
            <p:ph type="body" sz="quarter" idx="11"/>
          </p:nvPr>
        </p:nvSpPr>
        <p:spPr>
          <a:xfrm>
            <a:off x="477023" y="3129948"/>
            <a:ext cx="11388566" cy="3467946"/>
          </a:xfrm>
        </p:spPr>
        <p:txBody>
          <a:bodyPr/>
          <a:lstStyle/>
          <a:p>
            <a:pPr algn="just">
              <a:lnSpc>
                <a:spcPct val="107000"/>
              </a:lnSpc>
              <a:spcAft>
                <a:spcPts val="800"/>
              </a:spcAft>
              <a:buFont typeface="Wingdings" panose="05000000000000000000" pitchFamily="2" charset="2"/>
              <a:buChar char=""/>
            </a:pPr>
            <a:r>
              <a:rPr lang="fr-FR" altLang="fr-FR" sz="1400" b="0">
                <a:cs typeface="Calibri" panose="020F0502020204030204" pitchFamily="34" charset="0"/>
              </a:rPr>
              <a:t>La protection sociale est une organisation complète de solidarité qui permet à chacun de faire face aux situations de maladie, de handicap, de vieillesse, de chômage. Pendant longtemps, ces difficultés étaient prises en charge par les familles des personnes concernées.  Aujourd'hui, dans de nombreux pays et en France en particulier, la protection sociale est prise en charge par l’Etat. </a:t>
            </a:r>
          </a:p>
          <a:p>
            <a:pPr algn="just">
              <a:lnSpc>
                <a:spcPct val="107000"/>
              </a:lnSpc>
              <a:spcAft>
                <a:spcPts val="800"/>
              </a:spcAft>
              <a:buFont typeface="Wingdings" panose="05000000000000000000" pitchFamily="2" charset="2"/>
              <a:buChar char=""/>
            </a:pPr>
            <a:r>
              <a:rPr lang="fr-FR" altLang="fr-FR" sz="1400" b="0">
                <a:cs typeface="Calibri" panose="020F0502020204030204" pitchFamily="34" charset="0"/>
              </a:rPr>
              <a:t>La protection sociale est assurée en France par la sécurité sociale, créée en 1945 après la deuxième guerre mondiale. La Sécurité sociale est l’un des maillons essentiels de notre société. Elle est financée par des cotisations versées par les salariés et les entreprises. Elle est le premier pilier de l’économie sociale et de la solidarité depuis plus de 70 ans et tient un rôle essentiel dans la cohésion sociale de la société française.</a:t>
            </a:r>
          </a:p>
          <a:p>
            <a:pPr algn="just">
              <a:lnSpc>
                <a:spcPct val="107000"/>
              </a:lnSpc>
              <a:spcAft>
                <a:spcPts val="800"/>
              </a:spcAft>
              <a:buFont typeface="Wingdings" panose="05000000000000000000" pitchFamily="2" charset="2"/>
              <a:buChar char=""/>
            </a:pPr>
            <a:r>
              <a:rPr lang="fr-FR" altLang="fr-FR" sz="1400" b="0">
                <a:cs typeface="Calibri" panose="020F0502020204030204" pitchFamily="34" charset="0"/>
              </a:rPr>
              <a:t>« La Sécurité sociale est la garantie donnée à chacun qu’il disposera en toutes circonstances d’un revenu suffisant pour assurer à lui-même et à sa famille une existence décente. » Pierre Laroque, l’un des fondateurs de la Sécurité sociale (Discours du 23 mars 1945 sur les valeurs fondatrices).</a:t>
            </a:r>
          </a:p>
          <a:p>
            <a:pPr>
              <a:lnSpc>
                <a:spcPct val="100000"/>
              </a:lnSpc>
              <a:spcBef>
                <a:spcPts val="0"/>
              </a:spcBef>
              <a:defRPr/>
            </a:pPr>
            <a:endParaRPr lang="fr-FR" altLang="fr-FR" sz="1200" b="0">
              <a:cs typeface="Calibri" panose="020F0502020204030204" pitchFamily="34" charset="0"/>
            </a:endParaRPr>
          </a:p>
          <a:p>
            <a:pPr>
              <a:lnSpc>
                <a:spcPct val="100000"/>
              </a:lnSpc>
              <a:spcBef>
                <a:spcPts val="0"/>
              </a:spcBef>
              <a:defRPr/>
            </a:pPr>
            <a:endParaRPr lang="fr-FR" sz="1200" b="0"/>
          </a:p>
        </p:txBody>
      </p:sp>
      <p:sp>
        <p:nvSpPr>
          <p:cNvPr id="7" name="ZoneTexte 6">
            <a:extLst>
              <a:ext uri="{FF2B5EF4-FFF2-40B4-BE49-F238E27FC236}">
                <a16:creationId xmlns:a16="http://schemas.microsoft.com/office/drawing/2014/main" id="{0BCF4C20-8439-C1B3-F18F-62F9E9A0FAD9}"/>
              </a:ext>
            </a:extLst>
          </p:cNvPr>
          <p:cNvSpPr txBox="1"/>
          <p:nvPr/>
        </p:nvSpPr>
        <p:spPr>
          <a:xfrm>
            <a:off x="477023" y="2582519"/>
            <a:ext cx="5195989" cy="338554"/>
          </a:xfrm>
          <a:prstGeom prst="rect">
            <a:avLst/>
          </a:prstGeom>
          <a:solidFill>
            <a:schemeClr val="accent4"/>
          </a:solidFill>
        </p:spPr>
        <p:txBody>
          <a:bodyPr wrap="square" rtlCol="0">
            <a:spAutoFit/>
          </a:bodyPr>
          <a:lstStyle/>
          <a:p>
            <a:r>
              <a:rPr lang="fr-FR" sz="1600" b="1" i="0" u="none" strike="noStrike" kern="1200" baseline="0">
                <a:solidFill>
                  <a:schemeClr val="bg1"/>
                </a:solidFill>
                <a:latin typeface="Verdana" panose="020B0604030504040204" pitchFamily="34" charset="0"/>
                <a:ea typeface="Verdana" panose="020B0604030504040204" pitchFamily="34" charset="0"/>
              </a:rPr>
              <a:t>Pourquoi ce module pendant ton stage ?</a:t>
            </a:r>
          </a:p>
        </p:txBody>
      </p:sp>
      <p:pic>
        <p:nvPicPr>
          <p:cNvPr id="4" name="Image 3" descr="Une image contenant texte, Police, logo, Graphique&#10;&#10;Description générée automatiquement">
            <a:extLst>
              <a:ext uri="{FF2B5EF4-FFF2-40B4-BE49-F238E27FC236}">
                <a16:creationId xmlns:a16="http://schemas.microsoft.com/office/drawing/2014/main" id="{82AD2549-56C9-FD9F-689E-ABAE3711C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3394" y="1937601"/>
            <a:ext cx="657587" cy="512607"/>
          </a:xfrm>
          <a:prstGeom prst="rect">
            <a:avLst/>
          </a:prstGeom>
        </p:spPr>
      </p:pic>
      <p:sp>
        <p:nvSpPr>
          <p:cNvPr id="5" name="Espace réservé du texte 2">
            <a:extLst>
              <a:ext uri="{FF2B5EF4-FFF2-40B4-BE49-F238E27FC236}">
                <a16:creationId xmlns:a16="http://schemas.microsoft.com/office/drawing/2014/main" id="{CA0644C4-7557-F214-075A-93B8276B274C}"/>
              </a:ext>
            </a:extLst>
          </p:cNvPr>
          <p:cNvSpPr txBox="1">
            <a:spLocks/>
          </p:cNvSpPr>
          <p:nvPr/>
        </p:nvSpPr>
        <p:spPr>
          <a:xfrm>
            <a:off x="1181454" y="1125551"/>
            <a:ext cx="10684135" cy="119234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solidFill>
                  <a:schemeClr val="tx2"/>
                </a:solidFill>
                <a:latin typeface="Verdana" panose="020B0604030504040204" pitchFamily="34" charset="0"/>
                <a:ea typeface="Verdana" panose="020B0604030504040204" pitchFamily="34" charset="0"/>
              </a:rPr>
              <a:t>Ce module se découpe en plusieurs séquences : </a:t>
            </a:r>
          </a:p>
          <a:p>
            <a:pPr marL="342900" indent="-342900">
              <a:buFont typeface="+mj-lt"/>
              <a:buAutoNum type="arabicPeriod"/>
              <a:defRPr/>
            </a:pPr>
            <a:r>
              <a:rPr lang="fr-FR" altLang="fr-FR" sz="1400" b="0">
                <a:solidFill>
                  <a:schemeClr val="tx2"/>
                </a:solidFill>
                <a:latin typeface="Verdana" panose="020B0604030504040204" pitchFamily="34" charset="0"/>
                <a:ea typeface="Verdana" panose="020B0604030504040204" pitchFamily="34" charset="0"/>
              </a:rPr>
              <a:t>Comprendre la protection sociale - 1 jeu </a:t>
            </a:r>
            <a:r>
              <a:rPr lang="fr-FR" sz="1400" b="0">
                <a:solidFill>
                  <a:schemeClr val="tx2"/>
                </a:solidFill>
                <a:latin typeface="Verdana" panose="020B0604030504040204" pitchFamily="34" charset="0"/>
                <a:ea typeface="Verdana" panose="020B0604030504040204" pitchFamily="34" charset="0"/>
              </a:rPr>
              <a:t>et 1 mémo « ce que j’ai appris sur la protection sociale » </a:t>
            </a:r>
            <a:endParaRPr lang="fr-FR" altLang="fr-FR" sz="1400" b="0">
              <a:solidFill>
                <a:schemeClr val="tx2"/>
              </a:solidFill>
              <a:latin typeface="Verdana" panose="020B0604030504040204" pitchFamily="34" charset="0"/>
              <a:ea typeface="Verdana" panose="020B0604030504040204" pitchFamily="34" charset="0"/>
            </a:endParaRPr>
          </a:p>
          <a:p>
            <a:pPr marL="342900" indent="-342900">
              <a:buFont typeface="+mj-lt"/>
              <a:buAutoNum type="arabicPeriod"/>
            </a:pPr>
            <a:r>
              <a:rPr lang="fr-FR" sz="1400" b="0">
                <a:solidFill>
                  <a:schemeClr val="tx2"/>
                </a:solidFill>
                <a:latin typeface="Verdana" panose="020B0604030504040204" pitchFamily="34" charset="0"/>
                <a:ea typeface="Verdana" panose="020B0604030504040204" pitchFamily="34" charset="0"/>
              </a:rPr>
              <a:t>Découvrir la protection sociale - 2</a:t>
            </a:r>
            <a:r>
              <a:rPr lang="fr-FR" altLang="fr-FR" sz="1400" b="0">
                <a:solidFill>
                  <a:schemeClr val="tx2"/>
                </a:solidFill>
                <a:latin typeface="Verdana" panose="020B0604030504040204" pitchFamily="34" charset="0"/>
                <a:ea typeface="Verdana" panose="020B0604030504040204" pitchFamily="34" charset="0"/>
              </a:rPr>
              <a:t> vidéos et une fiche activité</a:t>
            </a:r>
          </a:p>
          <a:p>
            <a:r>
              <a:rPr lang="fr-FR" sz="1400" b="0">
                <a:solidFill>
                  <a:schemeClr val="tx2"/>
                </a:solidFill>
                <a:latin typeface="Verdana" panose="020B0604030504040204" pitchFamily="34" charset="0"/>
                <a:ea typeface="Verdana" panose="020B0604030504040204" pitchFamily="34" charset="0"/>
              </a:rPr>
              <a:t>Ce module est facultatif (en fonction des structures d’accueil), il a été réalisé en partenariat avec</a:t>
            </a:r>
            <a:r>
              <a:rPr lang="fr-FR" sz="1400">
                <a:solidFill>
                  <a:schemeClr val="tx2"/>
                </a:solidFill>
                <a:latin typeface="Verdana" panose="020B0604030504040204" pitchFamily="34" charset="0"/>
                <a:ea typeface="Verdana" panose="020B0604030504040204" pitchFamily="34" charset="0"/>
              </a:rPr>
              <a:t>               et</a:t>
            </a:r>
          </a:p>
        </p:txBody>
      </p:sp>
      <p:sp>
        <p:nvSpPr>
          <p:cNvPr id="2" name="ZoneTexte 1">
            <a:extLst>
              <a:ext uri="{FF2B5EF4-FFF2-40B4-BE49-F238E27FC236}">
                <a16:creationId xmlns:a16="http://schemas.microsoft.com/office/drawing/2014/main" id="{B7A43CFF-3374-38C1-D2C2-E9522B2A75A2}"/>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17</a:t>
            </a:r>
          </a:p>
        </p:txBody>
      </p:sp>
      <p:pic>
        <p:nvPicPr>
          <p:cNvPr id="12" name="Image 11" descr="Une image contenant texte, Police, Graphique, logo&#10;&#10;Description générée automatiquement">
            <a:extLst>
              <a:ext uri="{FF2B5EF4-FFF2-40B4-BE49-F238E27FC236}">
                <a16:creationId xmlns:a16="http://schemas.microsoft.com/office/drawing/2014/main" id="{E22580B5-0458-D983-5827-32AE48B892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4149" y="1797839"/>
            <a:ext cx="814651" cy="652370"/>
          </a:xfrm>
          <a:prstGeom prst="rect">
            <a:avLst/>
          </a:prstGeom>
        </p:spPr>
      </p:pic>
    </p:spTree>
    <p:extLst>
      <p:ext uri="{BB962C8B-B14F-4D97-AF65-F5344CB8AC3E}">
        <p14:creationId xmlns:p14="http://schemas.microsoft.com/office/powerpoint/2010/main" val="139946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4C6AADC-EDD9-E2DA-172D-8653170BF1F1}"/>
              </a:ext>
            </a:extLst>
          </p:cNvPr>
          <p:cNvSpPr/>
          <p:nvPr/>
        </p:nvSpPr>
        <p:spPr>
          <a:xfrm>
            <a:off x="6860015" y="2301302"/>
            <a:ext cx="4950986" cy="3131936"/>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1FCB4266-4406-E92F-C66E-B7AA7B7CEE13}"/>
              </a:ext>
            </a:extLst>
          </p:cNvPr>
          <p:cNvSpPr txBox="1"/>
          <p:nvPr/>
        </p:nvSpPr>
        <p:spPr>
          <a:xfrm>
            <a:off x="1404567" y="596747"/>
            <a:ext cx="4921588"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1. Comprendre la protection sociale</a:t>
            </a:r>
            <a:endParaRPr lang="fr-FR" sz="1600" b="1" i="0" u="none" strike="noStrike" kern="1200" baseline="0">
              <a:solidFill>
                <a:schemeClr val="bg1"/>
              </a:solidFill>
              <a:latin typeface="Verdana" panose="020B0604030504040204" pitchFamily="34" charset="0"/>
              <a:ea typeface="Verdana" panose="020B0604030504040204" pitchFamily="34" charset="0"/>
            </a:endParaRPr>
          </a:p>
        </p:txBody>
      </p:sp>
      <p:sp>
        <p:nvSpPr>
          <p:cNvPr id="2" name="Espace réservé du texte 13">
            <a:extLst>
              <a:ext uri="{FF2B5EF4-FFF2-40B4-BE49-F238E27FC236}">
                <a16:creationId xmlns:a16="http://schemas.microsoft.com/office/drawing/2014/main" id="{6018D970-652E-B148-5B47-A42A67311DE9}"/>
              </a:ext>
            </a:extLst>
          </p:cNvPr>
          <p:cNvSpPr txBox="1">
            <a:spLocks/>
          </p:cNvSpPr>
          <p:nvPr/>
        </p:nvSpPr>
        <p:spPr>
          <a:xfrm>
            <a:off x="8139065" y="177054"/>
            <a:ext cx="3928890"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latin typeface="Verdana" panose="020B0604030504040204" pitchFamily="34" charset="0"/>
                <a:ea typeface="Verdana" panose="020B0604030504040204" pitchFamily="34" charset="0"/>
              </a:rPr>
              <a:t>Module 3 – La protection sociale en France</a:t>
            </a:r>
          </a:p>
        </p:txBody>
      </p:sp>
      <p:sp>
        <p:nvSpPr>
          <p:cNvPr id="12" name="Espace réservé du texte 14">
            <a:extLst>
              <a:ext uri="{FF2B5EF4-FFF2-40B4-BE49-F238E27FC236}">
                <a16:creationId xmlns:a16="http://schemas.microsoft.com/office/drawing/2014/main" id="{7902BC79-A14A-28EE-C6E5-9C4E58C9811D}"/>
              </a:ext>
            </a:extLst>
          </p:cNvPr>
          <p:cNvSpPr txBox="1">
            <a:spLocks/>
          </p:cNvSpPr>
          <p:nvPr/>
        </p:nvSpPr>
        <p:spPr>
          <a:xfrm>
            <a:off x="7128587" y="2606193"/>
            <a:ext cx="4682413"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b="1">
                <a:latin typeface="Verdana" panose="020B0604030504040204" pitchFamily="34" charset="0"/>
                <a:ea typeface="Verdana" panose="020B0604030504040204" pitchFamily="34" charset="0"/>
              </a:rPr>
              <a:t>Jeu de </a:t>
            </a:r>
            <a:r>
              <a:rPr lang="fr-FR" altLang="fr-FR" sz="1600" b="1">
                <a:latin typeface="Verdana" panose="020B0604030504040204" pitchFamily="34" charset="0"/>
                <a:ea typeface="Verdana" panose="020B0604030504040204" pitchFamily="34" charset="0"/>
                <a:hlinkClick r:id="rId2"/>
              </a:rPr>
              <a:t>l’arbre de la sécurité sociale</a:t>
            </a:r>
            <a:r>
              <a:rPr lang="fr-FR" altLang="fr-FR" sz="1600" b="1">
                <a:latin typeface="Verdana" panose="020B0604030504040204" pitchFamily="34" charset="0"/>
                <a:ea typeface="Verdana" panose="020B0604030504040204" pitchFamily="34" charset="0"/>
              </a:rPr>
              <a:t> :</a:t>
            </a:r>
          </a:p>
          <a:p>
            <a:pPr>
              <a:lnSpc>
                <a:spcPct val="100000"/>
              </a:lnSpc>
              <a:spcBef>
                <a:spcPts val="0"/>
              </a:spcBef>
              <a:defRPr/>
            </a:pPr>
            <a:endParaRPr lang="fr-FR" altLang="fr-FR" sz="1600"/>
          </a:p>
          <a:p>
            <a:pPr>
              <a:lnSpc>
                <a:spcPct val="100000"/>
              </a:lnSpc>
              <a:spcBef>
                <a:spcPts val="0"/>
              </a:spcBef>
              <a:defRPr/>
            </a:pPr>
            <a:endParaRPr lang="fr-FR" sz="1600"/>
          </a:p>
        </p:txBody>
      </p:sp>
      <p:sp>
        <p:nvSpPr>
          <p:cNvPr id="15" name="Espace réservé du texte 14">
            <a:extLst>
              <a:ext uri="{FF2B5EF4-FFF2-40B4-BE49-F238E27FC236}">
                <a16:creationId xmlns:a16="http://schemas.microsoft.com/office/drawing/2014/main" id="{1BD80EF3-6299-4F35-11F2-59760F95ADEE}"/>
              </a:ext>
            </a:extLst>
          </p:cNvPr>
          <p:cNvSpPr txBox="1">
            <a:spLocks/>
          </p:cNvSpPr>
          <p:nvPr/>
        </p:nvSpPr>
        <p:spPr>
          <a:xfrm>
            <a:off x="1380929" y="996649"/>
            <a:ext cx="10547147"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Wingdings" panose="05000000000000000000" pitchFamily="2" charset="2"/>
              <a:buNone/>
              <a:defRPr/>
            </a:pPr>
            <a:r>
              <a:rPr lang="fr-FR" altLang="fr-FR" sz="1400" b="1">
                <a:latin typeface="Verdana" panose="020B0604030504040204" pitchFamily="34" charset="0"/>
                <a:ea typeface="Verdana" panose="020B0604030504040204" pitchFamily="34" charset="0"/>
              </a:rPr>
              <a:t>Un jeu à faire sur internet et un mémo bilan « ce que j’ai appris » à compléter à la fin du module. </a:t>
            </a:r>
          </a:p>
          <a:p>
            <a:pPr>
              <a:lnSpc>
                <a:spcPct val="100000"/>
              </a:lnSpc>
              <a:spcBef>
                <a:spcPts val="0"/>
              </a:spcBef>
              <a:defRPr/>
            </a:pPr>
            <a:endParaRPr lang="fr-FR" altLang="fr-FR" sz="1400">
              <a:latin typeface="Verdana" panose="020B0604030504040204" pitchFamily="34" charset="0"/>
              <a:ea typeface="Verdana" panose="020B0604030504040204" pitchFamily="34" charset="0"/>
            </a:endParaRPr>
          </a:p>
          <a:p>
            <a:pPr>
              <a:lnSpc>
                <a:spcPct val="100000"/>
              </a:lnSpc>
              <a:spcBef>
                <a:spcPts val="0"/>
              </a:spcBef>
              <a:defRPr/>
            </a:pPr>
            <a:endParaRPr lang="fr-FR" sz="1400">
              <a:latin typeface="Verdana" panose="020B0604030504040204" pitchFamily="34" charset="0"/>
              <a:ea typeface="Verdana" panose="020B0604030504040204" pitchFamily="34" charset="0"/>
            </a:endParaRPr>
          </a:p>
        </p:txBody>
      </p:sp>
      <p:sp>
        <p:nvSpPr>
          <p:cNvPr id="16" name="Rectangle : avec coins arrondis en diagonale 15">
            <a:extLst>
              <a:ext uri="{FF2B5EF4-FFF2-40B4-BE49-F238E27FC236}">
                <a16:creationId xmlns:a16="http://schemas.microsoft.com/office/drawing/2014/main" id="{D7DF8C3B-2509-DFE1-9643-C56A4D93B848}"/>
              </a:ext>
            </a:extLst>
          </p:cNvPr>
          <p:cNvSpPr/>
          <p:nvPr/>
        </p:nvSpPr>
        <p:spPr>
          <a:xfrm>
            <a:off x="499728" y="1942362"/>
            <a:ext cx="5981820" cy="553434"/>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a:latin typeface="Verdana" panose="020B0604030504040204" pitchFamily="34" charset="0"/>
                <a:ea typeface="Verdana" panose="020B0604030504040204" pitchFamily="34" charset="0"/>
              </a:rPr>
              <a:t>Ce que j’ai appris et que je vais retenir sur la protection sociale</a:t>
            </a:r>
          </a:p>
          <a:p>
            <a:pPr algn="ctr"/>
            <a:r>
              <a:rPr lang="fr-FR" sz="900" i="1">
                <a:latin typeface="Verdana" panose="020B0604030504040204" pitchFamily="34" charset="0"/>
                <a:ea typeface="Verdana" panose="020B0604030504040204" pitchFamily="34" charset="0"/>
              </a:rPr>
              <a:t>(à remplir à la fin du module)</a:t>
            </a:r>
          </a:p>
        </p:txBody>
      </p:sp>
      <p:sp>
        <p:nvSpPr>
          <p:cNvPr id="17" name="Rectangle 16">
            <a:extLst>
              <a:ext uri="{FF2B5EF4-FFF2-40B4-BE49-F238E27FC236}">
                <a16:creationId xmlns:a16="http://schemas.microsoft.com/office/drawing/2014/main" id="{70C82528-0A22-9BEE-A697-A7E4BABCD793}"/>
              </a:ext>
            </a:extLst>
          </p:cNvPr>
          <p:cNvSpPr/>
          <p:nvPr/>
        </p:nvSpPr>
        <p:spPr>
          <a:xfrm>
            <a:off x="499728" y="2606193"/>
            <a:ext cx="5981820" cy="3237614"/>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6" descr="Une image contenant texte, Graphique, Police, logo&#10;&#10;Description générée automatiquement">
            <a:hlinkClick r:id="rId2"/>
            <a:extLst>
              <a:ext uri="{FF2B5EF4-FFF2-40B4-BE49-F238E27FC236}">
                <a16:creationId xmlns:a16="http://schemas.microsoft.com/office/drawing/2014/main" id="{57B2AFBC-8743-33D2-E04C-8B64661270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041" y="3245530"/>
            <a:ext cx="2743200" cy="17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a:extLst>
              <a:ext uri="{FF2B5EF4-FFF2-40B4-BE49-F238E27FC236}">
                <a16:creationId xmlns:a16="http://schemas.microsoft.com/office/drawing/2014/main" id="{D8309C13-4507-986A-5DBD-F9AF05CC065E}"/>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18</a:t>
            </a:r>
          </a:p>
        </p:txBody>
      </p:sp>
    </p:spTree>
    <p:extLst>
      <p:ext uri="{BB962C8B-B14F-4D97-AF65-F5344CB8AC3E}">
        <p14:creationId xmlns:p14="http://schemas.microsoft.com/office/powerpoint/2010/main" val="636784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4">
            <a:extLst>
              <a:ext uri="{FF2B5EF4-FFF2-40B4-BE49-F238E27FC236}">
                <a16:creationId xmlns:a16="http://schemas.microsoft.com/office/drawing/2014/main" id="{30ACB56B-97C3-DE61-8CDC-AAB8C601E7FF}"/>
              </a:ext>
            </a:extLst>
          </p:cNvPr>
          <p:cNvSpPr>
            <a:spLocks noGrp="1"/>
          </p:cNvSpPr>
          <p:nvPr>
            <p:ph type="body" sz="quarter" idx="11"/>
          </p:nvPr>
        </p:nvSpPr>
        <p:spPr>
          <a:xfrm>
            <a:off x="1343685" y="1039788"/>
            <a:ext cx="7921613" cy="512865"/>
          </a:xfrm>
        </p:spPr>
        <p:txBody>
          <a:bodyPr/>
          <a:lstStyle/>
          <a:p>
            <a:pPr marL="0" indent="0">
              <a:lnSpc>
                <a:spcPct val="100000"/>
              </a:lnSpc>
              <a:spcBef>
                <a:spcPts val="0"/>
              </a:spcBef>
              <a:buNone/>
              <a:defRPr/>
            </a:pPr>
            <a:r>
              <a:rPr lang="fr-FR" altLang="fr-FR" sz="1400"/>
              <a:t>Deux vidéos à regarder sur internet et une fiche d’activité à remplir.</a:t>
            </a:r>
          </a:p>
          <a:p>
            <a:pPr marL="0" indent="0">
              <a:lnSpc>
                <a:spcPct val="100000"/>
              </a:lnSpc>
              <a:spcBef>
                <a:spcPts val="0"/>
              </a:spcBef>
              <a:buNone/>
              <a:defRPr/>
            </a:pPr>
            <a:endParaRPr lang="fr-FR" altLang="fr-FR" sz="1800"/>
          </a:p>
          <a:p>
            <a:pPr>
              <a:lnSpc>
                <a:spcPct val="100000"/>
              </a:lnSpc>
              <a:spcBef>
                <a:spcPts val="0"/>
              </a:spcBef>
              <a:defRPr/>
            </a:pPr>
            <a:endParaRPr lang="fr-FR" sz="1800"/>
          </a:p>
          <a:p>
            <a:pPr marL="0" indent="0">
              <a:lnSpc>
                <a:spcPct val="100000"/>
              </a:lnSpc>
              <a:spcBef>
                <a:spcPts val="0"/>
              </a:spcBef>
              <a:buNone/>
              <a:defRPr/>
            </a:pPr>
            <a:r>
              <a:rPr lang="fr-FR" altLang="fr-FR" sz="1800"/>
              <a:t> </a:t>
            </a:r>
          </a:p>
          <a:p>
            <a:pPr>
              <a:lnSpc>
                <a:spcPct val="100000"/>
              </a:lnSpc>
              <a:spcBef>
                <a:spcPts val="0"/>
              </a:spcBef>
              <a:defRPr/>
            </a:pPr>
            <a:endParaRPr lang="fr-FR" altLang="fr-FR" sz="1800"/>
          </a:p>
          <a:p>
            <a:pPr>
              <a:lnSpc>
                <a:spcPct val="100000"/>
              </a:lnSpc>
              <a:spcBef>
                <a:spcPts val="0"/>
              </a:spcBef>
              <a:defRPr/>
            </a:pPr>
            <a:endParaRPr lang="fr-FR" sz="1800"/>
          </a:p>
        </p:txBody>
      </p:sp>
      <p:sp>
        <p:nvSpPr>
          <p:cNvPr id="6" name="ZoneTexte 5">
            <a:extLst>
              <a:ext uri="{FF2B5EF4-FFF2-40B4-BE49-F238E27FC236}">
                <a16:creationId xmlns:a16="http://schemas.microsoft.com/office/drawing/2014/main" id="{21491CC8-EE54-83CF-FA59-E6A53B4597D8}"/>
              </a:ext>
            </a:extLst>
          </p:cNvPr>
          <p:cNvSpPr txBox="1"/>
          <p:nvPr/>
        </p:nvSpPr>
        <p:spPr>
          <a:xfrm>
            <a:off x="1397605" y="596094"/>
            <a:ext cx="4813780" cy="369332"/>
          </a:xfrm>
          <a:prstGeom prst="rect">
            <a:avLst/>
          </a:prstGeom>
          <a:solidFill>
            <a:schemeClr val="accent4"/>
          </a:solidFill>
        </p:spPr>
        <p:txBody>
          <a:bodyPr wrap="square" rtlCol="0">
            <a:spAutoFit/>
          </a:bodyPr>
          <a:lstStyle/>
          <a:p>
            <a:r>
              <a:rPr lang="fr-FR" b="1">
                <a:solidFill>
                  <a:schemeClr val="bg1"/>
                </a:solidFill>
              </a:rPr>
              <a:t>2. Découvrir la protection sociale - Vidéos</a:t>
            </a:r>
            <a:endParaRPr lang="fr-FR" sz="1800" b="1" i="0" u="none" strike="noStrike" kern="1200" baseline="0">
              <a:solidFill>
                <a:schemeClr val="bg1"/>
              </a:solidFill>
              <a:latin typeface="+mn-lt"/>
              <a:ea typeface="+mn-ea"/>
              <a:cs typeface="+mn-cs"/>
            </a:endParaRPr>
          </a:p>
        </p:txBody>
      </p:sp>
      <p:sp>
        <p:nvSpPr>
          <p:cNvPr id="10" name="Espace réservé du texte 14">
            <a:extLst>
              <a:ext uri="{FF2B5EF4-FFF2-40B4-BE49-F238E27FC236}">
                <a16:creationId xmlns:a16="http://schemas.microsoft.com/office/drawing/2014/main" id="{7DA287D5-15B0-2BB0-1AE2-D8168C7E3BEE}"/>
              </a:ext>
            </a:extLst>
          </p:cNvPr>
          <p:cNvSpPr txBox="1">
            <a:spLocks/>
          </p:cNvSpPr>
          <p:nvPr/>
        </p:nvSpPr>
        <p:spPr>
          <a:xfrm>
            <a:off x="2042864" y="4319921"/>
            <a:ext cx="4229743"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dirty="0">
                <a:solidFill>
                  <a:schemeClr val="tx2"/>
                </a:solidFill>
                <a:latin typeface="Verdana" panose="020B0604030504040204" pitchFamily="34" charset="0"/>
                <a:ea typeface="Verdana" panose="020B0604030504040204" pitchFamily="34" charset="0"/>
              </a:rPr>
              <a:t>Vidéo 7 : </a:t>
            </a:r>
            <a:r>
              <a:rPr lang="fr-FR" altLang="fr-FR" sz="1600" dirty="0">
                <a:solidFill>
                  <a:schemeClr val="tx2"/>
                </a:solidFill>
                <a:latin typeface="Verdana" panose="020B0604030504040204" pitchFamily="34" charset="0"/>
                <a:ea typeface="Verdana" panose="020B0604030504040204" pitchFamily="34" charset="0"/>
                <a:hlinkClick r:id="rId2"/>
              </a:rPr>
              <a:t>La protection sociale en France</a:t>
            </a:r>
            <a:endParaRPr lang="fr-FR" sz="1600" dirty="0">
              <a:latin typeface="Verdana" panose="020B0604030504040204" pitchFamily="34" charset="0"/>
              <a:ea typeface="Verdana" panose="020B0604030504040204" pitchFamily="34" charset="0"/>
            </a:endParaRPr>
          </a:p>
        </p:txBody>
      </p:sp>
      <p:sp>
        <p:nvSpPr>
          <p:cNvPr id="11" name="Espace réservé du texte 14">
            <a:extLst>
              <a:ext uri="{FF2B5EF4-FFF2-40B4-BE49-F238E27FC236}">
                <a16:creationId xmlns:a16="http://schemas.microsoft.com/office/drawing/2014/main" id="{2049D649-F0E2-7D9B-DC65-9DC44D5D201E}"/>
              </a:ext>
            </a:extLst>
          </p:cNvPr>
          <p:cNvSpPr txBox="1">
            <a:spLocks/>
          </p:cNvSpPr>
          <p:nvPr/>
        </p:nvSpPr>
        <p:spPr>
          <a:xfrm>
            <a:off x="7196577" y="4352563"/>
            <a:ext cx="4606314" cy="51286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fr-FR" altLang="fr-FR" sz="1600" dirty="0">
                <a:solidFill>
                  <a:schemeClr val="tx2"/>
                </a:solidFill>
                <a:latin typeface="Verdana" panose="020B0604030504040204" pitchFamily="34" charset="0"/>
                <a:ea typeface="Verdana" panose="020B0604030504040204" pitchFamily="34" charset="0"/>
              </a:rPr>
              <a:t>Vidéo 8 : </a:t>
            </a:r>
            <a:r>
              <a:rPr lang="fr-FR" altLang="fr-FR" sz="1600" dirty="0">
                <a:latin typeface="Verdana" panose="020B0604030504040204" pitchFamily="34" charset="0"/>
                <a:ea typeface="Verdana" panose="020B0604030504040204" pitchFamily="34" charset="0"/>
                <a:hlinkClick r:id="rId3"/>
              </a:rPr>
              <a:t>Théo et la sécurité sociale</a:t>
            </a:r>
            <a:endParaRPr lang="fr-FR" altLang="fr-FR" sz="1600" dirty="0">
              <a:latin typeface="Verdana" panose="020B0604030504040204" pitchFamily="34" charset="0"/>
              <a:ea typeface="Verdana" panose="020B0604030504040204" pitchFamily="34" charset="0"/>
            </a:endParaRPr>
          </a:p>
          <a:p>
            <a:pPr>
              <a:lnSpc>
                <a:spcPct val="100000"/>
              </a:lnSpc>
              <a:spcBef>
                <a:spcPts val="0"/>
              </a:spcBef>
              <a:defRPr/>
            </a:pPr>
            <a:endParaRPr lang="fr-FR" altLang="fr-FR" sz="1600" dirty="0">
              <a:latin typeface="Verdana" panose="020B0604030504040204" pitchFamily="34" charset="0"/>
              <a:ea typeface="Verdana" panose="020B0604030504040204" pitchFamily="34" charset="0"/>
            </a:endParaRPr>
          </a:p>
          <a:p>
            <a:pPr>
              <a:lnSpc>
                <a:spcPct val="100000"/>
              </a:lnSpc>
              <a:spcBef>
                <a:spcPts val="0"/>
              </a:spcBef>
              <a:defRPr/>
            </a:pPr>
            <a:endParaRPr lang="fr-FR" sz="1600" dirty="0">
              <a:latin typeface="Verdana" panose="020B0604030504040204" pitchFamily="34" charset="0"/>
              <a:ea typeface="Verdana" panose="020B0604030504040204" pitchFamily="34" charset="0"/>
            </a:endParaRPr>
          </a:p>
        </p:txBody>
      </p:sp>
      <p:sp>
        <p:nvSpPr>
          <p:cNvPr id="7" name="ZoneTexte 6">
            <a:extLst>
              <a:ext uri="{FF2B5EF4-FFF2-40B4-BE49-F238E27FC236}">
                <a16:creationId xmlns:a16="http://schemas.microsoft.com/office/drawing/2014/main" id="{D58A87E9-196F-546B-8D1A-6232918CF38D}"/>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19</a:t>
            </a:r>
          </a:p>
        </p:txBody>
      </p:sp>
      <p:pic>
        <p:nvPicPr>
          <p:cNvPr id="9" name="Image 8">
            <a:extLst>
              <a:ext uri="{FF2B5EF4-FFF2-40B4-BE49-F238E27FC236}">
                <a16:creationId xmlns:a16="http://schemas.microsoft.com/office/drawing/2014/main" id="{31135732-4EC9-8622-5292-57197980A55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43429" y="2326462"/>
            <a:ext cx="3531455" cy="1986253"/>
          </a:xfrm>
          <a:prstGeom prst="rect">
            <a:avLst/>
          </a:prstGeom>
          <a:noFill/>
          <a:ln>
            <a:noFill/>
          </a:ln>
        </p:spPr>
      </p:pic>
      <p:sp>
        <p:nvSpPr>
          <p:cNvPr id="3" name="Espace réservé du texte 13">
            <a:extLst>
              <a:ext uri="{FF2B5EF4-FFF2-40B4-BE49-F238E27FC236}">
                <a16:creationId xmlns:a16="http://schemas.microsoft.com/office/drawing/2014/main" id="{BA0204DD-8328-3913-8078-464E119ADE71}"/>
              </a:ext>
            </a:extLst>
          </p:cNvPr>
          <p:cNvSpPr txBox="1">
            <a:spLocks/>
          </p:cNvSpPr>
          <p:nvPr/>
        </p:nvSpPr>
        <p:spPr>
          <a:xfrm>
            <a:off x="8139065" y="177054"/>
            <a:ext cx="3928890"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latin typeface="Verdana" panose="020B0604030504040204" pitchFamily="34" charset="0"/>
                <a:ea typeface="Verdana" panose="020B0604030504040204" pitchFamily="34" charset="0"/>
              </a:rPr>
              <a:t>Module 3 – La protection sociale en France</a:t>
            </a:r>
          </a:p>
        </p:txBody>
      </p:sp>
      <p:pic>
        <p:nvPicPr>
          <p:cNvPr id="4" name="Image 3">
            <a:extLst>
              <a:ext uri="{FF2B5EF4-FFF2-40B4-BE49-F238E27FC236}">
                <a16:creationId xmlns:a16="http://schemas.microsoft.com/office/drawing/2014/main" id="{AB479043-059B-F229-41AA-8B7B9ADB5B07}"/>
              </a:ext>
            </a:extLst>
          </p:cNvPr>
          <p:cNvPicPr>
            <a:picLocks noChangeAspect="1"/>
          </p:cNvPicPr>
          <p:nvPr/>
        </p:nvPicPr>
        <p:blipFill>
          <a:blip r:embed="rId5"/>
          <a:stretch>
            <a:fillRect/>
          </a:stretch>
        </p:blipFill>
        <p:spPr>
          <a:xfrm>
            <a:off x="2274178" y="2288091"/>
            <a:ext cx="3212222" cy="1956560"/>
          </a:xfrm>
          <a:prstGeom prst="rect">
            <a:avLst/>
          </a:prstGeom>
        </p:spPr>
      </p:pic>
    </p:spTree>
    <p:extLst>
      <p:ext uri="{BB962C8B-B14F-4D97-AF65-F5344CB8AC3E}">
        <p14:creationId xmlns:p14="http://schemas.microsoft.com/office/powerpoint/2010/main" val="1407656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1DE6D00B-8490-4A4C-8BC1-B43BAAF33548}"/>
              </a:ext>
            </a:extLst>
          </p:cNvPr>
          <p:cNvSpPr>
            <a:spLocks noGrp="1"/>
          </p:cNvSpPr>
          <p:nvPr>
            <p:ph type="body" sz="quarter" idx="10"/>
          </p:nvPr>
        </p:nvSpPr>
        <p:spPr>
          <a:xfrm>
            <a:off x="1181454" y="700594"/>
            <a:ext cx="4734154" cy="701675"/>
          </a:xfrm>
        </p:spPr>
        <p:txBody>
          <a:bodyPr>
            <a:normAutofit/>
          </a:bodyPr>
          <a:lstStyle/>
          <a:p>
            <a:r>
              <a:rPr lang="fr-FR" sz="2200"/>
              <a:t>Bienvenue !</a:t>
            </a:r>
          </a:p>
        </p:txBody>
      </p:sp>
      <p:sp>
        <p:nvSpPr>
          <p:cNvPr id="15" name="Espace réservé du texte 14">
            <a:extLst>
              <a:ext uri="{FF2B5EF4-FFF2-40B4-BE49-F238E27FC236}">
                <a16:creationId xmlns:a16="http://schemas.microsoft.com/office/drawing/2014/main" id="{11690501-7C60-4756-A896-DFAB98DE53A1}"/>
              </a:ext>
            </a:extLst>
          </p:cNvPr>
          <p:cNvSpPr>
            <a:spLocks noGrp="1"/>
          </p:cNvSpPr>
          <p:nvPr>
            <p:ph type="body" sz="quarter" idx="11"/>
          </p:nvPr>
        </p:nvSpPr>
        <p:spPr>
          <a:xfrm>
            <a:off x="355921" y="1227626"/>
            <a:ext cx="11689900" cy="5505061"/>
          </a:xfrm>
        </p:spPr>
        <p:txBody>
          <a:bodyPr/>
          <a:lstStyle/>
          <a:p>
            <a:pPr>
              <a:lnSpc>
                <a:spcPts val="2500"/>
              </a:lnSpc>
              <a:defRPr/>
            </a:pPr>
            <a:r>
              <a:rPr lang="fr-FR" sz="1800" b="0">
                <a:latin typeface="Verdana" panose="020B0604030504040204" pitchFamily="34" charset="0"/>
                <a:ea typeface="Verdana" panose="020B0604030504040204" pitchFamily="34" charset="0"/>
              </a:rPr>
              <a:t>Nous te remercions d’avoir choisi </a:t>
            </a:r>
            <a:r>
              <a:rPr lang="fr-FR" sz="1800" b="0" i="1">
                <a:highlight>
                  <a:srgbClr val="FFFF00"/>
                </a:highlight>
                <a:latin typeface="Verdana" panose="020B0604030504040204" pitchFamily="34" charset="0"/>
                <a:ea typeface="Verdana" panose="020B0604030504040204" pitchFamily="34" charset="0"/>
              </a:rPr>
              <a:t>(nom structure) </a:t>
            </a:r>
            <a:r>
              <a:rPr lang="fr-FR" sz="1800" b="0">
                <a:highlight>
                  <a:srgbClr val="FFFF00"/>
                </a:highlight>
                <a:latin typeface="Verdana" panose="020B0604030504040204" pitchFamily="34" charset="0"/>
                <a:ea typeface="Verdana" panose="020B0604030504040204" pitchFamily="34" charset="0"/>
              </a:rPr>
              <a:t>……………………… </a:t>
            </a:r>
            <a:r>
              <a:rPr lang="fr-FR" sz="1800" b="0">
                <a:latin typeface="Verdana" panose="020B0604030504040204" pitchFamily="34" charset="0"/>
                <a:ea typeface="Verdana" panose="020B0604030504040204" pitchFamily="34" charset="0"/>
              </a:rPr>
              <a:t>pour effectuer ton stage d’observation et nous te souhaitons la bienvenue !</a:t>
            </a:r>
          </a:p>
          <a:p>
            <a:pPr algn="just">
              <a:lnSpc>
                <a:spcPts val="2500"/>
              </a:lnSpc>
              <a:defRPr/>
            </a:pPr>
            <a:r>
              <a:rPr lang="fr-FR" sz="1800" b="0">
                <a:latin typeface="Verdana" panose="020B0604030504040204" pitchFamily="34" charset="0"/>
                <a:ea typeface="Verdana" panose="020B0604030504040204" pitchFamily="34" charset="0"/>
              </a:rPr>
              <a:t>Cette semaine parmi nous te permettra de mieux connaître notre entreprise et le monde de l’économie sociale et solidaire. Pour cela, tu alterneras des moments d’observation, des moments de découvertes en autonomie (vidéo, quiz, …), et des moments de dialogue avec les personnes qui t’accueillent.</a:t>
            </a:r>
          </a:p>
          <a:p>
            <a:pPr algn="just">
              <a:lnSpc>
                <a:spcPts val="2500"/>
              </a:lnSpc>
              <a:defRPr/>
            </a:pPr>
            <a:r>
              <a:rPr lang="fr-FR" sz="1800" b="0">
                <a:latin typeface="Verdana" panose="020B0604030504040204" pitchFamily="34" charset="0"/>
                <a:ea typeface="Verdana" panose="020B0604030504040204" pitchFamily="34" charset="0"/>
              </a:rPr>
              <a:t>Ce livret te sera utile pour les moments de découverte en autonomie car tu auras à remplir certaines parties. Tu pourras te référer à ton planning prévu pour chaque module dans ce livret. A la fin de ce livret, tu trouveras un lexique pour noter tes découvertes… et ne pas les oublier ! Ainsi qu’un petit bilan à compléter et à nous laisser.</a:t>
            </a:r>
          </a:p>
          <a:p>
            <a:pPr algn="just">
              <a:lnSpc>
                <a:spcPts val="2500"/>
              </a:lnSpc>
              <a:defRPr/>
            </a:pPr>
            <a:r>
              <a:rPr lang="fr-FR" sz="1800" b="0">
                <a:latin typeface="Verdana" panose="020B0604030504040204" pitchFamily="34" charset="0"/>
                <a:ea typeface="Verdana" panose="020B0604030504040204" pitchFamily="34" charset="0"/>
              </a:rPr>
              <a:t>Nous te souhaitons un excellent stage ESS - Économie Sociale et Solidaire - parmi nous !</a:t>
            </a:r>
          </a:p>
          <a:p>
            <a:pPr marL="0" indent="0">
              <a:lnSpc>
                <a:spcPct val="100000"/>
              </a:lnSpc>
              <a:spcBef>
                <a:spcPts val="600"/>
              </a:spcBef>
              <a:buNone/>
            </a:pPr>
            <a:endParaRPr lang="fr-FR" sz="2000">
              <a:latin typeface="Verdana" panose="020B0604030504040204" pitchFamily="34" charset="0"/>
              <a:ea typeface="Verdana" panose="020B0604030504040204" pitchFamily="34" charset="0"/>
            </a:endParaRPr>
          </a:p>
        </p:txBody>
      </p:sp>
      <p:sp>
        <p:nvSpPr>
          <p:cNvPr id="2" name="Rectangle 1">
            <a:extLst>
              <a:ext uri="{FF2B5EF4-FFF2-40B4-BE49-F238E27FC236}">
                <a16:creationId xmlns:a16="http://schemas.microsoft.com/office/drawing/2014/main" id="{B5804014-5B8F-A05B-268E-95BCED362528}"/>
              </a:ext>
            </a:extLst>
          </p:cNvPr>
          <p:cNvSpPr/>
          <p:nvPr/>
        </p:nvSpPr>
        <p:spPr>
          <a:xfrm>
            <a:off x="1884935" y="5536715"/>
            <a:ext cx="4004918" cy="121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5B5C44E2-ECDD-15E3-EEEC-ABDB63B35AE8}"/>
              </a:ext>
            </a:extLst>
          </p:cNvPr>
          <p:cNvSpPr txBox="1"/>
          <p:nvPr/>
        </p:nvSpPr>
        <p:spPr>
          <a:xfrm>
            <a:off x="1994200" y="5669194"/>
            <a:ext cx="3800017" cy="954107"/>
          </a:xfrm>
          <a:prstGeom prst="rect">
            <a:avLst/>
          </a:prstGeom>
          <a:noFill/>
        </p:spPr>
        <p:txBody>
          <a:bodyPr wrap="square" rtlCol="0">
            <a:spAutoFit/>
          </a:bodyPr>
          <a:lstStyle/>
          <a:p>
            <a:r>
              <a:rPr lang="fr-FR" sz="1400" b="1" u="sng">
                <a:solidFill>
                  <a:schemeClr val="bg1"/>
                </a:solidFill>
                <a:latin typeface="Verdana" panose="020B0604030504040204" pitchFamily="34" charset="0"/>
                <a:ea typeface="Verdana" panose="020B0604030504040204" pitchFamily="34" charset="0"/>
              </a:rPr>
              <a:t>Contact tuteur ou tutrice :</a:t>
            </a:r>
          </a:p>
          <a:p>
            <a:r>
              <a:rPr lang="fr-FR" sz="1400">
                <a:solidFill>
                  <a:schemeClr val="bg1"/>
                </a:solidFill>
                <a:latin typeface="Verdana" panose="020B0604030504040204" pitchFamily="34" charset="0"/>
                <a:ea typeface="Verdana" panose="020B0604030504040204" pitchFamily="34" charset="0"/>
              </a:rPr>
              <a:t>Nom, prénom :</a:t>
            </a:r>
          </a:p>
          <a:p>
            <a:r>
              <a:rPr lang="fr-FR" sz="1400">
                <a:solidFill>
                  <a:schemeClr val="bg1"/>
                </a:solidFill>
                <a:latin typeface="Verdana" panose="020B0604030504040204" pitchFamily="34" charset="0"/>
                <a:ea typeface="Verdana" panose="020B0604030504040204" pitchFamily="34" charset="0"/>
              </a:rPr>
              <a:t>Numéro :</a:t>
            </a:r>
          </a:p>
          <a:p>
            <a:endParaRPr lang="fr-FR" sz="1400">
              <a:solidFill>
                <a:schemeClr val="bg1"/>
              </a:solidFill>
              <a:latin typeface="Verdana" panose="020B0604030504040204" pitchFamily="34" charset="0"/>
              <a:ea typeface="Verdana" panose="020B0604030504040204" pitchFamily="34" charset="0"/>
            </a:endParaRPr>
          </a:p>
        </p:txBody>
      </p:sp>
      <p:sp>
        <p:nvSpPr>
          <p:cNvPr id="4" name="Rectangle 3">
            <a:extLst>
              <a:ext uri="{FF2B5EF4-FFF2-40B4-BE49-F238E27FC236}">
                <a16:creationId xmlns:a16="http://schemas.microsoft.com/office/drawing/2014/main" id="{398F5DDB-EF59-4CD3-F5EA-1DA4E70F3F32}"/>
              </a:ext>
            </a:extLst>
          </p:cNvPr>
          <p:cNvSpPr/>
          <p:nvPr/>
        </p:nvSpPr>
        <p:spPr>
          <a:xfrm>
            <a:off x="6302147" y="5519463"/>
            <a:ext cx="4008179" cy="12132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01F71B8E-508D-3088-39C9-E615B26E8C1F}"/>
              </a:ext>
            </a:extLst>
          </p:cNvPr>
          <p:cNvSpPr txBox="1"/>
          <p:nvPr/>
        </p:nvSpPr>
        <p:spPr>
          <a:xfrm>
            <a:off x="6400800" y="5661188"/>
            <a:ext cx="3713583" cy="954107"/>
          </a:xfrm>
          <a:prstGeom prst="rect">
            <a:avLst/>
          </a:prstGeom>
          <a:noFill/>
        </p:spPr>
        <p:txBody>
          <a:bodyPr wrap="square" rtlCol="0">
            <a:spAutoFit/>
          </a:bodyPr>
          <a:lstStyle/>
          <a:p>
            <a:pPr algn="l"/>
            <a:r>
              <a:rPr lang="fr-FR" sz="1400" b="1" u="sng">
                <a:solidFill>
                  <a:schemeClr val="tx2"/>
                </a:solidFill>
                <a:latin typeface="Verdana" panose="020B0604030504040204" pitchFamily="34" charset="0"/>
                <a:ea typeface="Verdana" panose="020B0604030504040204" pitchFamily="34" charset="0"/>
              </a:rPr>
              <a:t>Contact ressources humaines :</a:t>
            </a:r>
          </a:p>
          <a:p>
            <a:pPr algn="l"/>
            <a:r>
              <a:rPr lang="fr-FR" sz="1400">
                <a:solidFill>
                  <a:schemeClr val="tx2"/>
                </a:solidFill>
                <a:latin typeface="Verdana" panose="020B0604030504040204" pitchFamily="34" charset="0"/>
                <a:ea typeface="Verdana" panose="020B0604030504040204" pitchFamily="34" charset="0"/>
              </a:rPr>
              <a:t>Nom, prénom :</a:t>
            </a:r>
          </a:p>
          <a:p>
            <a:pPr algn="l"/>
            <a:r>
              <a:rPr lang="fr-FR" sz="1400">
                <a:solidFill>
                  <a:schemeClr val="tx2"/>
                </a:solidFill>
                <a:latin typeface="Verdana" panose="020B0604030504040204" pitchFamily="34" charset="0"/>
                <a:ea typeface="Verdana" panose="020B0604030504040204" pitchFamily="34" charset="0"/>
              </a:rPr>
              <a:t>Numéro :</a:t>
            </a:r>
          </a:p>
          <a:p>
            <a:endParaRPr lang="fr-FR" sz="1400">
              <a:solidFill>
                <a:schemeClr val="tx2"/>
              </a:solidFill>
              <a:latin typeface="Verdana" panose="020B0604030504040204" pitchFamily="34" charset="0"/>
              <a:ea typeface="Verdana" panose="020B0604030504040204" pitchFamily="34" charset="0"/>
            </a:endParaRPr>
          </a:p>
        </p:txBody>
      </p:sp>
      <p:sp>
        <p:nvSpPr>
          <p:cNvPr id="6" name="ZoneTexte 5">
            <a:extLst>
              <a:ext uri="{FF2B5EF4-FFF2-40B4-BE49-F238E27FC236}">
                <a16:creationId xmlns:a16="http://schemas.microsoft.com/office/drawing/2014/main" id="{68152B81-E81F-C9B2-837E-9A87B31FED94}"/>
              </a:ext>
            </a:extLst>
          </p:cNvPr>
          <p:cNvSpPr txBox="1"/>
          <p:nvPr/>
        </p:nvSpPr>
        <p:spPr>
          <a:xfrm>
            <a:off x="11836079" y="6472347"/>
            <a:ext cx="304800"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1311157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14">
            <a:extLst>
              <a:ext uri="{FF2B5EF4-FFF2-40B4-BE49-F238E27FC236}">
                <a16:creationId xmlns:a16="http://schemas.microsoft.com/office/drawing/2014/main" id="{234C9BD8-6CD3-EDB1-08AB-7AB7DE55B205}"/>
              </a:ext>
            </a:extLst>
          </p:cNvPr>
          <p:cNvSpPr>
            <a:spLocks noGrp="1"/>
          </p:cNvSpPr>
          <p:nvPr>
            <p:ph type="body" sz="quarter" idx="11"/>
          </p:nvPr>
        </p:nvSpPr>
        <p:spPr>
          <a:xfrm>
            <a:off x="350873" y="1494884"/>
            <a:ext cx="5964867" cy="5217383"/>
          </a:xfrm>
        </p:spPr>
        <p:txBody>
          <a:bodyPr/>
          <a:lstStyle/>
          <a:p>
            <a:pPr marL="0" indent="0" algn="l">
              <a:buNone/>
            </a:pPr>
            <a:r>
              <a:rPr lang="fr-FR" sz="1400" b="0" u="sng"/>
              <a:t>A partir des deux vidéos</a:t>
            </a:r>
            <a:r>
              <a:rPr lang="fr-FR" sz="1400" b="0"/>
              <a:t> : </a:t>
            </a:r>
          </a:p>
          <a:p>
            <a:pPr marL="0" indent="0">
              <a:buNone/>
              <a:defRPr/>
            </a:pPr>
            <a:r>
              <a:rPr lang="fr-FR" sz="1400"/>
              <a:t>1. En quelle année est née la sécurité sociale ?</a:t>
            </a:r>
          </a:p>
          <a:p>
            <a:pPr marL="0" indent="0">
              <a:spcBef>
                <a:spcPts val="0"/>
              </a:spcBef>
              <a:spcAft>
                <a:spcPts val="0"/>
              </a:spcAft>
              <a:buFont typeface="Wingdings" panose="05000000000000000000" pitchFamily="2" charset="2"/>
              <a:buNone/>
              <a:defRPr/>
            </a:pPr>
            <a:r>
              <a:rPr lang="fr-FR" sz="1400" b="0">
                <a:latin typeface="Wingdings" panose="05000000000000000000" pitchFamily="2" charset="2"/>
                <a:ea typeface="Calibri" panose="020F0502020204030204" pitchFamily="34" charset="0"/>
                <a:cs typeface="Times New Roman" panose="02020603050405020304" pitchFamily="18" charset="0"/>
              </a:rPr>
              <a:t>r </a:t>
            </a:r>
            <a:r>
              <a:rPr lang="fr-FR" sz="1400" b="0">
                <a:ea typeface="Calibri" panose="020F0502020204030204" pitchFamily="34" charset="0"/>
                <a:cs typeface="Times New Roman" panose="02020603050405020304" pitchFamily="18" charset="0"/>
              </a:rPr>
              <a:t>1841     </a:t>
            </a:r>
            <a:r>
              <a:rPr lang="fr-FR" sz="1400" b="0">
                <a:latin typeface="Wingdings" panose="05000000000000000000" pitchFamily="2" charset="2"/>
                <a:ea typeface="Calibri" panose="020F0502020204030204" pitchFamily="34" charset="0"/>
                <a:cs typeface="Times New Roman" panose="02020603050405020304" pitchFamily="18" charset="0"/>
              </a:rPr>
              <a:t>r </a:t>
            </a:r>
            <a:r>
              <a:rPr lang="fr-FR" sz="1400" b="0">
                <a:ea typeface="Calibri" panose="020F0502020204030204" pitchFamily="34" charset="0"/>
                <a:cs typeface="Times New Roman" panose="02020603050405020304" pitchFamily="18" charset="0"/>
              </a:rPr>
              <a:t>1898  </a:t>
            </a:r>
            <a:r>
              <a:rPr lang="fr-FR" sz="1400" b="0">
                <a:latin typeface="Wingdings" panose="05000000000000000000" pitchFamily="2" charset="2"/>
                <a:ea typeface="Calibri" panose="020F0502020204030204" pitchFamily="34" charset="0"/>
                <a:cs typeface="Times New Roman" panose="02020603050405020304" pitchFamily="18" charset="0"/>
              </a:rPr>
              <a:t>r </a:t>
            </a:r>
            <a:r>
              <a:rPr lang="fr-FR" sz="1400" b="0">
                <a:ea typeface="Calibri" panose="020F0502020204030204" pitchFamily="34" charset="0"/>
                <a:cs typeface="Times New Roman" panose="02020603050405020304" pitchFamily="18" charset="0"/>
              </a:rPr>
              <a:t>1945   </a:t>
            </a:r>
            <a:r>
              <a:rPr lang="fr-FR" sz="1400" b="0">
                <a:latin typeface="Wingdings" panose="05000000000000000000" pitchFamily="2" charset="2"/>
                <a:ea typeface="Calibri" panose="020F0502020204030204" pitchFamily="34" charset="0"/>
                <a:cs typeface="Times New Roman" panose="02020603050405020304" pitchFamily="18" charset="0"/>
              </a:rPr>
              <a:t>r </a:t>
            </a:r>
            <a:r>
              <a:rPr lang="fr-FR" sz="1400" b="0">
                <a:ea typeface="Calibri" panose="020F0502020204030204" pitchFamily="34" charset="0"/>
                <a:cs typeface="Times New Roman" panose="02020603050405020304" pitchFamily="18" charset="0"/>
              </a:rPr>
              <a:t>2000    </a:t>
            </a:r>
          </a:p>
          <a:p>
            <a:pPr marL="0" indent="0">
              <a:spcBef>
                <a:spcPts val="0"/>
              </a:spcBef>
              <a:buNone/>
              <a:defRPr/>
            </a:pPr>
            <a:endParaRPr lang="fr-FR" sz="1400" b="0"/>
          </a:p>
          <a:p>
            <a:pPr marL="0" indent="0">
              <a:buNone/>
              <a:defRPr/>
            </a:pPr>
            <a:r>
              <a:rPr lang="fr-FR" sz="1400"/>
              <a:t>2. Quel est le principe fondateur de la sécurité sociale ?</a:t>
            </a:r>
          </a:p>
          <a:p>
            <a:pPr>
              <a:spcAft>
                <a:spcPts val="0"/>
              </a:spcAft>
              <a:buFont typeface="Wingdings" panose="05000000000000000000" pitchFamily="2" charset="2"/>
              <a:buChar char="r"/>
              <a:defRPr/>
            </a:pPr>
            <a:r>
              <a:rPr lang="fr-FR" sz="1400" b="0"/>
              <a:t>A- Le travail</a:t>
            </a:r>
          </a:p>
          <a:p>
            <a:pPr>
              <a:spcAft>
                <a:spcPts val="0"/>
              </a:spcAft>
              <a:buFont typeface="Wingdings" panose="05000000000000000000" pitchFamily="2" charset="2"/>
              <a:buChar char="r"/>
              <a:defRPr/>
            </a:pPr>
            <a:r>
              <a:rPr lang="fr-FR" sz="1400" b="0"/>
              <a:t>B- La solidarité</a:t>
            </a:r>
          </a:p>
          <a:p>
            <a:pPr>
              <a:spcAft>
                <a:spcPts val="0"/>
              </a:spcAft>
              <a:buFont typeface="Wingdings" panose="05000000000000000000" pitchFamily="2" charset="2"/>
              <a:buChar char="r"/>
              <a:defRPr/>
            </a:pPr>
            <a:r>
              <a:rPr lang="fr-FR" sz="1400" b="0"/>
              <a:t>C- La famille</a:t>
            </a:r>
          </a:p>
          <a:p>
            <a:pPr>
              <a:spcAft>
                <a:spcPts val="0"/>
              </a:spcAft>
              <a:buFont typeface="Wingdings" panose="05000000000000000000" pitchFamily="2" charset="2"/>
              <a:buChar char="r"/>
              <a:defRPr/>
            </a:pPr>
            <a:r>
              <a:rPr lang="fr-FR" sz="1400" b="0"/>
              <a:t>D- L’argent</a:t>
            </a:r>
          </a:p>
          <a:p>
            <a:pPr marL="0" indent="0">
              <a:spcAft>
                <a:spcPts val="0"/>
              </a:spcAft>
              <a:buNone/>
              <a:defRPr/>
            </a:pPr>
            <a:endParaRPr lang="fr-FR" sz="1400" b="0"/>
          </a:p>
          <a:p>
            <a:pPr marL="0" indent="0">
              <a:buNone/>
              <a:defRPr/>
            </a:pPr>
            <a:r>
              <a:rPr lang="fr-FR" sz="1400"/>
              <a:t>3. Si tu tombes malade, la sécurité sociale prend en charge ?</a:t>
            </a:r>
          </a:p>
          <a:p>
            <a:pPr>
              <a:buFont typeface="Wingdings" panose="05000000000000000000" pitchFamily="2" charset="2"/>
              <a:buChar char="r"/>
              <a:defRPr/>
            </a:pPr>
            <a:r>
              <a:rPr lang="fr-FR" sz="1400" b="0"/>
              <a:t>A- La majeure partie de tes frais médicaux.</a:t>
            </a:r>
          </a:p>
          <a:p>
            <a:pPr>
              <a:buFont typeface="Wingdings" panose="05000000000000000000" pitchFamily="2" charset="2"/>
              <a:buChar char="r"/>
              <a:defRPr/>
            </a:pPr>
            <a:r>
              <a:rPr lang="fr-FR" sz="1400" b="0"/>
              <a:t>B- Un.e professeur à la maison pour t’aider à faire tes devoirs à la maison.</a:t>
            </a:r>
          </a:p>
          <a:p>
            <a:pPr>
              <a:buFont typeface="Wingdings" panose="05000000000000000000" pitchFamily="2" charset="2"/>
              <a:buChar char="r"/>
              <a:defRPr/>
            </a:pPr>
            <a:r>
              <a:rPr lang="fr-FR" sz="1400" b="0"/>
              <a:t>C- Un taxi pour te déplacer si tu as besoin.</a:t>
            </a:r>
          </a:p>
          <a:p>
            <a:pPr marL="0" indent="0">
              <a:buFont typeface="Wingdings" panose="05000000000000000000" pitchFamily="2" charset="2"/>
              <a:buNone/>
              <a:defRPr/>
            </a:pPr>
            <a:endParaRPr lang="fr-FR" sz="1400" b="0"/>
          </a:p>
        </p:txBody>
      </p:sp>
      <p:sp>
        <p:nvSpPr>
          <p:cNvPr id="5" name="ZoneTexte 4">
            <a:extLst>
              <a:ext uri="{FF2B5EF4-FFF2-40B4-BE49-F238E27FC236}">
                <a16:creationId xmlns:a16="http://schemas.microsoft.com/office/drawing/2014/main" id="{F425CB0A-D3D0-68CD-1AF2-585356CBF5E0}"/>
              </a:ext>
            </a:extLst>
          </p:cNvPr>
          <p:cNvSpPr txBox="1"/>
          <p:nvPr/>
        </p:nvSpPr>
        <p:spPr>
          <a:xfrm>
            <a:off x="1392277" y="598713"/>
            <a:ext cx="5533623" cy="369332"/>
          </a:xfrm>
          <a:prstGeom prst="rect">
            <a:avLst/>
          </a:prstGeom>
          <a:solidFill>
            <a:schemeClr val="accent4"/>
          </a:solidFill>
        </p:spPr>
        <p:txBody>
          <a:bodyPr wrap="square" rtlCol="0">
            <a:spAutoFit/>
          </a:bodyPr>
          <a:lstStyle/>
          <a:p>
            <a:r>
              <a:rPr lang="fr-FR" b="1">
                <a:solidFill>
                  <a:schemeClr val="bg1"/>
                </a:solidFill>
              </a:rPr>
              <a:t>2. Découvrir la protection sociale </a:t>
            </a:r>
            <a:r>
              <a:rPr lang="fr-FR" sz="1800" b="1" i="0" u="none" strike="noStrike" kern="1200" baseline="0">
                <a:solidFill>
                  <a:schemeClr val="bg1"/>
                </a:solidFill>
                <a:latin typeface="+mn-lt"/>
                <a:ea typeface="+mn-ea"/>
                <a:cs typeface="+mn-cs"/>
              </a:rPr>
              <a:t>- Fiche activité </a:t>
            </a:r>
          </a:p>
        </p:txBody>
      </p:sp>
      <p:sp>
        <p:nvSpPr>
          <p:cNvPr id="2" name="Espace réservé du texte 14">
            <a:extLst>
              <a:ext uri="{FF2B5EF4-FFF2-40B4-BE49-F238E27FC236}">
                <a16:creationId xmlns:a16="http://schemas.microsoft.com/office/drawing/2014/main" id="{F6CD1BD5-2876-0C3D-3982-248606B91C3E}"/>
              </a:ext>
            </a:extLst>
          </p:cNvPr>
          <p:cNvSpPr txBox="1">
            <a:spLocks/>
          </p:cNvSpPr>
          <p:nvPr/>
        </p:nvSpPr>
        <p:spPr>
          <a:xfrm>
            <a:off x="6176012" y="1604864"/>
            <a:ext cx="5964867" cy="5076081"/>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400" b="1">
                <a:solidFill>
                  <a:schemeClr val="tx2"/>
                </a:solidFill>
                <a:latin typeface="Verdana" panose="020B0604030504040204" pitchFamily="34" charset="0"/>
                <a:ea typeface="Verdana" panose="020B0604030504040204" pitchFamily="34" charset="0"/>
              </a:rPr>
              <a:t>4. Si tu as des enfants, la sécurité sociale aide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Pour l’achat d’une poussette et d’un berceau.</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La future maman pendant la grossesse, pour la prise en charge et l’éducation des enfants.</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Avec des bons de réduction pour acheter des vêtements et de la nourriture pour le bébé.</a:t>
            </a:r>
          </a:p>
          <a:p>
            <a:pPr marL="0" indent="0">
              <a:buNone/>
              <a:defRPr/>
            </a:pPr>
            <a:endParaRPr lang="fr-FR" sz="1400">
              <a:solidFill>
                <a:schemeClr val="tx2"/>
              </a:solidFill>
              <a:latin typeface="Verdana" panose="020B0604030504040204" pitchFamily="34" charset="0"/>
              <a:ea typeface="Verdana" panose="020B0604030504040204" pitchFamily="34" charset="0"/>
            </a:endParaRPr>
          </a:p>
          <a:p>
            <a:pPr marL="0" indent="0">
              <a:buNone/>
              <a:defRPr/>
            </a:pPr>
            <a:r>
              <a:rPr lang="fr-FR" sz="1400" b="1" spc="-30">
                <a:solidFill>
                  <a:schemeClr val="tx2"/>
                </a:solidFill>
                <a:latin typeface="Verdana" panose="020B0604030504040204" pitchFamily="34" charset="0"/>
                <a:ea typeface="Verdana" panose="020B0604030504040204" pitchFamily="34" charset="0"/>
              </a:rPr>
              <a:t>5. Si tu es étudiant, la sécurité sociale peut t’aider ?</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Pour acheter tes livres</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Pour payer ton loyer</a:t>
            </a:r>
          </a:p>
          <a:p>
            <a:pPr>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Pour te faire voyager</a:t>
            </a:r>
          </a:p>
          <a:p>
            <a:pPr marL="0" indent="0">
              <a:spcAft>
                <a:spcPts val="0"/>
              </a:spcAft>
              <a:buNone/>
              <a:defRPr/>
            </a:pPr>
            <a:endParaRPr lang="fr-FR" sz="1400">
              <a:solidFill>
                <a:schemeClr val="tx2"/>
              </a:solidFill>
              <a:highlight>
                <a:srgbClr val="FFFF00"/>
              </a:highlight>
              <a:latin typeface="Verdana" panose="020B0604030504040204" pitchFamily="34" charset="0"/>
              <a:ea typeface="Verdana" panose="020B0604030504040204" pitchFamily="34" charset="0"/>
            </a:endParaRPr>
          </a:p>
          <a:p>
            <a:pPr marL="0" indent="0">
              <a:buNone/>
              <a:defRPr/>
            </a:pPr>
            <a:r>
              <a:rPr lang="fr-FR" sz="1400" b="1" spc="-40">
                <a:solidFill>
                  <a:schemeClr val="tx2"/>
                </a:solidFill>
                <a:latin typeface="Verdana" panose="020B0604030504040204" pitchFamily="34" charset="0"/>
                <a:ea typeface="Verdana" panose="020B0604030504040204" pitchFamily="34" charset="0"/>
              </a:rPr>
              <a:t>6. Comment s’appelle la carte que l’on utilise chez le médecin ou à l’hôpital pour se faire rembourser ?</a:t>
            </a:r>
          </a:p>
          <a:p>
            <a:pPr>
              <a:spcAft>
                <a:spcPts val="0"/>
              </a:spcAft>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A- La carte sésame   </a:t>
            </a:r>
          </a:p>
          <a:p>
            <a:pPr>
              <a:spcAft>
                <a:spcPts val="0"/>
              </a:spcAft>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B- La carte jeune  </a:t>
            </a:r>
          </a:p>
          <a:p>
            <a:pPr>
              <a:spcAft>
                <a:spcPts val="0"/>
              </a:spcAft>
              <a:buFont typeface="Wingdings" panose="05000000000000000000" pitchFamily="2" charset="2"/>
              <a:buChar char="r"/>
              <a:defRPr/>
            </a:pPr>
            <a:r>
              <a:rPr lang="fr-FR" sz="1400">
                <a:solidFill>
                  <a:schemeClr val="tx2"/>
                </a:solidFill>
                <a:latin typeface="Verdana" panose="020B0604030504040204" pitchFamily="34" charset="0"/>
                <a:ea typeface="Verdana" panose="020B0604030504040204" pitchFamily="34" charset="0"/>
              </a:rPr>
              <a:t>C- La carte vitale </a:t>
            </a:r>
          </a:p>
          <a:p>
            <a:pPr marL="0" indent="0">
              <a:spcBef>
                <a:spcPts val="0"/>
              </a:spcBef>
              <a:spcAft>
                <a:spcPts val="0"/>
              </a:spcAft>
              <a:buFont typeface="Wingdings" panose="05000000000000000000" pitchFamily="2" charset="2"/>
              <a:buNone/>
              <a:defRPr/>
            </a:pPr>
            <a:endParaRPr lang="fr-FR" sz="1400">
              <a:solidFill>
                <a:schemeClr val="tx2"/>
              </a:solidFill>
              <a:latin typeface="Verdana" panose="020B0604030504040204" pitchFamily="34" charset="0"/>
              <a:ea typeface="Verdana" panose="020B0604030504040204" pitchFamily="34" charset="0"/>
              <a:cs typeface="Times New Roman" panose="02020603050405020304" pitchFamily="18" charset="0"/>
            </a:endParaRPr>
          </a:p>
          <a:p>
            <a:pPr marL="0" indent="0">
              <a:lnSpc>
                <a:spcPct val="115000"/>
              </a:lnSpc>
              <a:spcAft>
                <a:spcPts val="1000"/>
              </a:spcAft>
              <a:buFont typeface="Wingdings" panose="05000000000000000000" pitchFamily="2" charset="2"/>
              <a:buNone/>
              <a:defRPr/>
            </a:pPr>
            <a:endParaRPr lang="fr-FR" sz="1400">
              <a:solidFill>
                <a:schemeClr val="tx2"/>
              </a:solidFill>
              <a:latin typeface="Verdana" panose="020B0604030504040204" pitchFamily="34" charset="0"/>
              <a:ea typeface="Verdana" panose="020B0604030504040204" pitchFamily="34" charset="0"/>
              <a:cs typeface="Times New Roman" panose="02020603050405020304" pitchFamily="18" charset="0"/>
            </a:endParaRPr>
          </a:p>
          <a:p>
            <a:pPr>
              <a:lnSpc>
                <a:spcPct val="115000"/>
              </a:lnSpc>
              <a:spcAft>
                <a:spcPts val="1000"/>
              </a:spcAft>
              <a:buFont typeface="Wingdings" panose="05000000000000000000" pitchFamily="2" charset="2"/>
              <a:buChar char="r"/>
              <a:defRPr/>
            </a:pPr>
            <a:endParaRPr lang="fr-FR" sz="1400">
              <a:solidFill>
                <a:schemeClr val="tx2"/>
              </a:solidFill>
              <a:latin typeface="Verdana" panose="020B0604030504040204" pitchFamily="34" charset="0"/>
              <a:ea typeface="Verdana" panose="020B0604030504040204" pitchFamily="34" charset="0"/>
              <a:cs typeface="Times New Roman" panose="02020603050405020304" pitchFamily="18" charset="0"/>
            </a:endParaRPr>
          </a:p>
          <a:p>
            <a:pPr>
              <a:defRPr/>
            </a:pPr>
            <a:endParaRPr lang="fr-FR" sz="1400">
              <a:solidFill>
                <a:schemeClr val="tx2"/>
              </a:solidFill>
              <a:latin typeface="Verdana" panose="020B0604030504040204" pitchFamily="34" charset="0"/>
              <a:ea typeface="Verdana" panose="020B0604030504040204" pitchFamily="34" charset="0"/>
            </a:endParaRPr>
          </a:p>
          <a:p>
            <a:pPr>
              <a:buFont typeface="Wingdings" panose="05000000000000000000" pitchFamily="2" charset="2"/>
              <a:buChar char="r"/>
              <a:defRPr/>
            </a:pPr>
            <a:endParaRPr lang="fr-FR" sz="1400">
              <a:solidFill>
                <a:schemeClr val="tx2"/>
              </a:solidFill>
              <a:latin typeface="Verdana" panose="020B0604030504040204" pitchFamily="34" charset="0"/>
              <a:ea typeface="Verdana" panose="020B0604030504040204" pitchFamily="34" charset="0"/>
            </a:endParaRPr>
          </a:p>
          <a:p>
            <a:pPr marL="0" indent="0">
              <a:buNone/>
              <a:defRPr/>
            </a:pPr>
            <a:endParaRPr lang="fr-FR" sz="1400">
              <a:solidFill>
                <a:schemeClr val="tx2"/>
              </a:solidFill>
              <a:latin typeface="Verdana" panose="020B0604030504040204" pitchFamily="34" charset="0"/>
              <a:ea typeface="Verdana" panose="020B0604030504040204" pitchFamily="34" charset="0"/>
            </a:endParaRPr>
          </a:p>
          <a:p>
            <a:pPr marL="0" indent="0">
              <a:buNone/>
            </a:pPr>
            <a:endParaRPr lang="fr-FR" altLang="fr-FR" sz="1400">
              <a:solidFill>
                <a:schemeClr val="tx2"/>
              </a:solidFill>
              <a:latin typeface="Verdana" panose="020B0604030504040204" pitchFamily="34" charset="0"/>
              <a:ea typeface="Verdana" panose="020B0604030504040204" pitchFamily="34" charset="0"/>
            </a:endParaRPr>
          </a:p>
          <a:p>
            <a:pPr>
              <a:defRPr/>
            </a:pPr>
            <a:endParaRPr lang="fr-FR" sz="1400">
              <a:solidFill>
                <a:schemeClr val="tx2"/>
              </a:solidFill>
              <a:latin typeface="Verdana" panose="020B0604030504040204" pitchFamily="34" charset="0"/>
              <a:ea typeface="Verdana" panose="020B0604030504040204" pitchFamily="34" charset="0"/>
            </a:endParaRPr>
          </a:p>
        </p:txBody>
      </p:sp>
      <p:sp>
        <p:nvSpPr>
          <p:cNvPr id="6" name="Espace réservé du texte 2">
            <a:extLst>
              <a:ext uri="{FF2B5EF4-FFF2-40B4-BE49-F238E27FC236}">
                <a16:creationId xmlns:a16="http://schemas.microsoft.com/office/drawing/2014/main" id="{0475B554-C8D8-9B38-BEE4-0BE6681E9DAA}"/>
              </a:ext>
            </a:extLst>
          </p:cNvPr>
          <p:cNvSpPr txBox="1">
            <a:spLocks/>
          </p:cNvSpPr>
          <p:nvPr/>
        </p:nvSpPr>
        <p:spPr>
          <a:xfrm>
            <a:off x="1327519" y="1022916"/>
            <a:ext cx="10864481" cy="3693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solidFill>
                  <a:schemeClr val="tx2"/>
                </a:solidFill>
                <a:latin typeface="Verdana" panose="020B0604030504040204" pitchFamily="34" charset="0"/>
                <a:ea typeface="Verdana" panose="020B0604030504040204" pitchFamily="34" charset="0"/>
              </a:rPr>
              <a:t>Après avoir complété cette fiche, tu pourras échanger avec ton tuteur/ta tutrice et découvrir les réponses. </a:t>
            </a:r>
          </a:p>
        </p:txBody>
      </p:sp>
      <p:sp>
        <p:nvSpPr>
          <p:cNvPr id="7" name="ZoneTexte 6">
            <a:extLst>
              <a:ext uri="{FF2B5EF4-FFF2-40B4-BE49-F238E27FC236}">
                <a16:creationId xmlns:a16="http://schemas.microsoft.com/office/drawing/2014/main" id="{3FC72EE1-3055-5018-5923-77B58A3E8B7F}"/>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20</a:t>
            </a:r>
          </a:p>
        </p:txBody>
      </p:sp>
      <p:sp>
        <p:nvSpPr>
          <p:cNvPr id="8" name="Espace réservé du texte 13">
            <a:extLst>
              <a:ext uri="{FF2B5EF4-FFF2-40B4-BE49-F238E27FC236}">
                <a16:creationId xmlns:a16="http://schemas.microsoft.com/office/drawing/2014/main" id="{32619A7E-E223-C587-A0C8-0856D06EEF86}"/>
              </a:ext>
            </a:extLst>
          </p:cNvPr>
          <p:cNvSpPr txBox="1">
            <a:spLocks/>
          </p:cNvSpPr>
          <p:nvPr/>
        </p:nvSpPr>
        <p:spPr>
          <a:xfrm>
            <a:off x="8139065" y="177054"/>
            <a:ext cx="3928890"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latin typeface="Verdana" panose="020B0604030504040204" pitchFamily="34" charset="0"/>
                <a:ea typeface="Verdana" panose="020B0604030504040204" pitchFamily="34" charset="0"/>
              </a:rPr>
              <a:t>Module 3 – La protection sociale en France</a:t>
            </a:r>
          </a:p>
        </p:txBody>
      </p:sp>
    </p:spTree>
    <p:extLst>
      <p:ext uri="{BB962C8B-B14F-4D97-AF65-F5344CB8AC3E}">
        <p14:creationId xmlns:p14="http://schemas.microsoft.com/office/powerpoint/2010/main" val="2691717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AC0A25-A34B-46E2-575A-D921E1C6992F}"/>
              </a:ext>
            </a:extLst>
          </p:cNvPr>
          <p:cNvSpPr/>
          <p:nvPr/>
        </p:nvSpPr>
        <p:spPr>
          <a:xfrm>
            <a:off x="6323931" y="2424920"/>
            <a:ext cx="5416616" cy="1725505"/>
          </a:xfrm>
          <a:prstGeom prst="rect">
            <a:avLst/>
          </a:prstGeom>
          <a:solidFill>
            <a:schemeClr val="bg1"/>
          </a:solidFill>
          <a:ln w="28575">
            <a:solidFill>
              <a:srgbClr val="1DAC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A40CF0F0-449D-0AEE-770B-B998A7984FE7}"/>
              </a:ext>
            </a:extLst>
          </p:cNvPr>
          <p:cNvSpPr/>
          <p:nvPr/>
        </p:nvSpPr>
        <p:spPr>
          <a:xfrm>
            <a:off x="345827" y="2424920"/>
            <a:ext cx="5416617" cy="1725505"/>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space réservé du texte 13">
            <a:extLst>
              <a:ext uri="{FF2B5EF4-FFF2-40B4-BE49-F238E27FC236}">
                <a16:creationId xmlns:a16="http://schemas.microsoft.com/office/drawing/2014/main" id="{1DE6D00B-8490-4A4C-8BC1-B43BAAF33548}"/>
              </a:ext>
            </a:extLst>
          </p:cNvPr>
          <p:cNvSpPr>
            <a:spLocks noGrp="1"/>
          </p:cNvSpPr>
          <p:nvPr>
            <p:ph type="body" sz="quarter" idx="10"/>
          </p:nvPr>
        </p:nvSpPr>
        <p:spPr>
          <a:xfrm>
            <a:off x="1181454" y="700595"/>
            <a:ext cx="1972294" cy="553434"/>
          </a:xfrm>
        </p:spPr>
        <p:txBody>
          <a:bodyPr>
            <a:normAutofit/>
          </a:bodyPr>
          <a:lstStyle/>
          <a:p>
            <a:r>
              <a:rPr lang="fr-FR" sz="2200"/>
              <a:t>BILAN</a:t>
            </a:r>
          </a:p>
          <a:p>
            <a:endParaRPr lang="fr-FR"/>
          </a:p>
        </p:txBody>
      </p:sp>
      <p:sp>
        <p:nvSpPr>
          <p:cNvPr id="6" name="Espace réservé du texte 2">
            <a:extLst>
              <a:ext uri="{FF2B5EF4-FFF2-40B4-BE49-F238E27FC236}">
                <a16:creationId xmlns:a16="http://schemas.microsoft.com/office/drawing/2014/main" id="{C17BEB80-4459-3BA8-2C4A-E55E4FF949F7}"/>
              </a:ext>
            </a:extLst>
          </p:cNvPr>
          <p:cNvSpPr txBox="1">
            <a:spLocks/>
          </p:cNvSpPr>
          <p:nvPr/>
        </p:nvSpPr>
        <p:spPr>
          <a:xfrm>
            <a:off x="1181454" y="1125551"/>
            <a:ext cx="10684135" cy="55343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latin typeface="Verdana" panose="020B0604030504040204" pitchFamily="34" charset="0"/>
                <a:ea typeface="Verdana" panose="020B0604030504040204" pitchFamily="34" charset="0"/>
              </a:rPr>
              <a:t>Cette partie sera le support de tes échanges avec ton tuteur, ta tutrice à la fin de ton stage. Ce bilan peut également être utile pour la réalisation de ton rapport de stage. </a:t>
            </a:r>
          </a:p>
        </p:txBody>
      </p:sp>
      <p:sp>
        <p:nvSpPr>
          <p:cNvPr id="2" name="Rectangle : avec coins arrondis en diagonale 1">
            <a:extLst>
              <a:ext uri="{FF2B5EF4-FFF2-40B4-BE49-F238E27FC236}">
                <a16:creationId xmlns:a16="http://schemas.microsoft.com/office/drawing/2014/main" id="{316BB81F-819A-CB6D-7732-CAD444161848}"/>
              </a:ext>
            </a:extLst>
          </p:cNvPr>
          <p:cNvSpPr/>
          <p:nvPr/>
        </p:nvSpPr>
        <p:spPr>
          <a:xfrm>
            <a:off x="345827" y="1871486"/>
            <a:ext cx="5416617" cy="482415"/>
          </a:xfrm>
          <a:prstGeom prst="round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a:latin typeface="Verdana" panose="020B0604030504040204" pitchFamily="34" charset="0"/>
                <a:ea typeface="Verdana" panose="020B0604030504040204" pitchFamily="34" charset="0"/>
              </a:rPr>
              <a:t>La pépite de ton stage / ce que tu as aimé</a:t>
            </a:r>
          </a:p>
        </p:txBody>
      </p:sp>
      <p:sp>
        <p:nvSpPr>
          <p:cNvPr id="3" name="Rectangle : avec coins arrondis en diagonale 2">
            <a:extLst>
              <a:ext uri="{FF2B5EF4-FFF2-40B4-BE49-F238E27FC236}">
                <a16:creationId xmlns:a16="http://schemas.microsoft.com/office/drawing/2014/main" id="{753D0510-5154-AEF7-8223-6DD5E9985096}"/>
              </a:ext>
            </a:extLst>
          </p:cNvPr>
          <p:cNvSpPr/>
          <p:nvPr/>
        </p:nvSpPr>
        <p:spPr>
          <a:xfrm>
            <a:off x="6323931" y="1871486"/>
            <a:ext cx="5416617" cy="482415"/>
          </a:xfrm>
          <a:prstGeom prst="round2DiagRect">
            <a:avLst/>
          </a:prstGeom>
          <a:solidFill>
            <a:srgbClr val="1DA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a:latin typeface="Verdana" panose="020B0604030504040204" pitchFamily="34" charset="0"/>
                <a:ea typeface="Verdana" panose="020B0604030504040204" pitchFamily="34" charset="0"/>
              </a:rPr>
              <a:t>Le râteau de ton stage / ce que tu as moins aimé</a:t>
            </a:r>
          </a:p>
        </p:txBody>
      </p:sp>
      <p:sp>
        <p:nvSpPr>
          <p:cNvPr id="11" name="Rectangle 10">
            <a:extLst>
              <a:ext uri="{FF2B5EF4-FFF2-40B4-BE49-F238E27FC236}">
                <a16:creationId xmlns:a16="http://schemas.microsoft.com/office/drawing/2014/main" id="{D0765008-AF87-EBE1-B939-933EA79B2844}"/>
              </a:ext>
            </a:extLst>
          </p:cNvPr>
          <p:cNvSpPr/>
          <p:nvPr/>
        </p:nvSpPr>
        <p:spPr>
          <a:xfrm>
            <a:off x="345826" y="4512752"/>
            <a:ext cx="11394721" cy="1994374"/>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 avec coins arrondis en diagonale 11">
            <a:extLst>
              <a:ext uri="{FF2B5EF4-FFF2-40B4-BE49-F238E27FC236}">
                <a16:creationId xmlns:a16="http://schemas.microsoft.com/office/drawing/2014/main" id="{3EF2736F-4AF0-F785-6032-2B41E13E0DB9}"/>
              </a:ext>
            </a:extLst>
          </p:cNvPr>
          <p:cNvSpPr/>
          <p:nvPr/>
        </p:nvSpPr>
        <p:spPr>
          <a:xfrm>
            <a:off x="345827" y="4512752"/>
            <a:ext cx="5416618" cy="412333"/>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a:latin typeface="Verdana" panose="020B0604030504040204" pitchFamily="34" charset="0"/>
                <a:ea typeface="Verdana" panose="020B0604030504040204" pitchFamily="34" charset="0"/>
              </a:rPr>
              <a:t>Les graines / ce que tu retiens / les mots clés</a:t>
            </a:r>
          </a:p>
        </p:txBody>
      </p:sp>
      <p:sp>
        <p:nvSpPr>
          <p:cNvPr id="4" name="ZoneTexte 3">
            <a:extLst>
              <a:ext uri="{FF2B5EF4-FFF2-40B4-BE49-F238E27FC236}">
                <a16:creationId xmlns:a16="http://schemas.microsoft.com/office/drawing/2014/main" id="{5295345F-25B5-3782-3F94-8A02FC632B9A}"/>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21</a:t>
            </a:r>
          </a:p>
        </p:txBody>
      </p:sp>
    </p:spTree>
    <p:extLst>
      <p:ext uri="{BB962C8B-B14F-4D97-AF65-F5344CB8AC3E}">
        <p14:creationId xmlns:p14="http://schemas.microsoft.com/office/powerpoint/2010/main" val="12418669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55B89EC2-7523-5339-DBD1-7F397D25E888}"/>
              </a:ext>
            </a:extLst>
          </p:cNvPr>
          <p:cNvSpPr>
            <a:spLocks noGrp="1"/>
          </p:cNvSpPr>
          <p:nvPr>
            <p:ph type="body" sz="quarter" idx="10"/>
          </p:nvPr>
        </p:nvSpPr>
        <p:spPr/>
        <p:txBody>
          <a:bodyPr>
            <a:normAutofit/>
          </a:bodyPr>
          <a:lstStyle/>
          <a:p>
            <a:r>
              <a:rPr lang="fr-FR" sz="2200"/>
              <a:t>Lexique et ressources</a:t>
            </a:r>
          </a:p>
        </p:txBody>
      </p:sp>
      <p:sp>
        <p:nvSpPr>
          <p:cNvPr id="6" name="Espace réservé du texte 2">
            <a:extLst>
              <a:ext uri="{FF2B5EF4-FFF2-40B4-BE49-F238E27FC236}">
                <a16:creationId xmlns:a16="http://schemas.microsoft.com/office/drawing/2014/main" id="{9946978C-23AF-B22C-68AA-EEBA1D297D00}"/>
              </a:ext>
            </a:extLst>
          </p:cNvPr>
          <p:cNvSpPr txBox="1">
            <a:spLocks/>
          </p:cNvSpPr>
          <p:nvPr/>
        </p:nvSpPr>
        <p:spPr>
          <a:xfrm>
            <a:off x="1180213" y="1125552"/>
            <a:ext cx="10823946" cy="53427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latin typeface="Verdana" panose="020B0604030504040204" pitchFamily="34" charset="0"/>
                <a:ea typeface="Verdana" panose="020B0604030504040204" pitchFamily="34" charset="0"/>
              </a:rPr>
              <a:t>Note ici les nouveaux mots que tu as entendus cette semaine et que tu souhaites retenir et approfondir avec ton tuteur, ta tutrice :</a:t>
            </a:r>
          </a:p>
        </p:txBody>
      </p:sp>
      <p:sp>
        <p:nvSpPr>
          <p:cNvPr id="7" name="Rectangle 6">
            <a:extLst>
              <a:ext uri="{FF2B5EF4-FFF2-40B4-BE49-F238E27FC236}">
                <a16:creationId xmlns:a16="http://schemas.microsoft.com/office/drawing/2014/main" id="{716C281D-308B-D796-D49A-DB9C7222431D}"/>
              </a:ext>
            </a:extLst>
          </p:cNvPr>
          <p:cNvSpPr/>
          <p:nvPr/>
        </p:nvSpPr>
        <p:spPr>
          <a:xfrm>
            <a:off x="754910" y="1775563"/>
            <a:ext cx="10823945" cy="1850139"/>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exte 2">
            <a:extLst>
              <a:ext uri="{FF2B5EF4-FFF2-40B4-BE49-F238E27FC236}">
                <a16:creationId xmlns:a16="http://schemas.microsoft.com/office/drawing/2014/main" id="{5E4F20BF-69CB-48DE-0CA1-D0176CE5E51B}"/>
              </a:ext>
            </a:extLst>
          </p:cNvPr>
          <p:cNvSpPr txBox="1">
            <a:spLocks/>
          </p:cNvSpPr>
          <p:nvPr/>
        </p:nvSpPr>
        <p:spPr>
          <a:xfrm>
            <a:off x="1180213" y="3872297"/>
            <a:ext cx="10823946" cy="53427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latin typeface="Verdana" panose="020B0604030504040204" pitchFamily="34" charset="0"/>
                <a:ea typeface="Verdana" panose="020B0604030504040204" pitchFamily="34" charset="0"/>
              </a:rPr>
              <a:t>Quelques sites pour approfondir les notions d’ESS et les métiers de l’ESS :</a:t>
            </a:r>
          </a:p>
        </p:txBody>
      </p:sp>
      <p:sp>
        <p:nvSpPr>
          <p:cNvPr id="10" name="Espace réservé du texte 14">
            <a:extLst>
              <a:ext uri="{FF2B5EF4-FFF2-40B4-BE49-F238E27FC236}">
                <a16:creationId xmlns:a16="http://schemas.microsoft.com/office/drawing/2014/main" id="{DB82403D-9B6B-2594-946D-8905B22C9D3E}"/>
              </a:ext>
            </a:extLst>
          </p:cNvPr>
          <p:cNvSpPr>
            <a:spLocks noGrp="1"/>
          </p:cNvSpPr>
          <p:nvPr>
            <p:ph type="body" sz="quarter" idx="11"/>
          </p:nvPr>
        </p:nvSpPr>
        <p:spPr>
          <a:xfrm>
            <a:off x="754909" y="4263656"/>
            <a:ext cx="11110679" cy="2334238"/>
          </a:xfrm>
        </p:spPr>
        <p:txBody>
          <a:bodyPr/>
          <a:lstStyle/>
          <a:p>
            <a:pPr algn="just">
              <a:lnSpc>
                <a:spcPct val="107000"/>
              </a:lnSpc>
              <a:spcAft>
                <a:spcPts val="800"/>
              </a:spcAft>
              <a:buFont typeface="Wingdings" panose="05000000000000000000" pitchFamily="2" charset="2"/>
              <a:buChar char=""/>
            </a:pPr>
            <a:r>
              <a:rPr lang="fr-FR" altLang="fr-FR" sz="1600" b="0">
                <a:cs typeface="Calibri" panose="020F0502020204030204" pitchFamily="34" charset="0"/>
                <a:hlinkClick r:id="rId3"/>
              </a:rPr>
              <a:t>Histoire de l’ESS</a:t>
            </a:r>
            <a:endParaRPr lang="fr-FR" altLang="fr-FR" sz="1600" b="0">
              <a:cs typeface="Calibri" panose="020F0502020204030204" pitchFamily="34" charset="0"/>
            </a:endParaRPr>
          </a:p>
          <a:p>
            <a:pPr algn="just">
              <a:lnSpc>
                <a:spcPct val="107000"/>
              </a:lnSpc>
              <a:spcAft>
                <a:spcPts val="800"/>
              </a:spcAft>
              <a:buFont typeface="Wingdings" panose="05000000000000000000" pitchFamily="2" charset="2"/>
              <a:buChar char=""/>
            </a:pPr>
            <a:r>
              <a:rPr lang="fr-FR" altLang="fr-FR" sz="1600" b="0">
                <a:cs typeface="Calibri" panose="020F0502020204030204" pitchFamily="34" charset="0"/>
                <a:hlinkClick r:id="rId4"/>
              </a:rPr>
              <a:t>Panorama de l’ESS en France </a:t>
            </a:r>
            <a:endParaRPr lang="fr-FR" altLang="fr-FR" sz="1600" b="0">
              <a:cs typeface="Calibri" panose="020F0502020204030204" pitchFamily="34" charset="0"/>
            </a:endParaRPr>
          </a:p>
          <a:p>
            <a:pPr algn="just">
              <a:lnSpc>
                <a:spcPct val="107000"/>
              </a:lnSpc>
              <a:spcAft>
                <a:spcPts val="800"/>
              </a:spcAft>
              <a:buFont typeface="Wingdings" panose="05000000000000000000" pitchFamily="2" charset="2"/>
              <a:buChar char=""/>
            </a:pPr>
            <a:r>
              <a:rPr lang="fr-FR" altLang="fr-FR" sz="1600" b="0">
                <a:cs typeface="Calibri" panose="020F0502020204030204" pitchFamily="34" charset="0"/>
                <a:hlinkClick r:id="rId5"/>
              </a:rPr>
              <a:t>Guide des métiers de l’ESS</a:t>
            </a:r>
            <a:r>
              <a:rPr lang="fr-FR" altLang="fr-FR" sz="1600" b="0">
                <a:cs typeface="Calibri" panose="020F0502020204030204" pitchFamily="34" charset="0"/>
              </a:rPr>
              <a:t> par l’UDES</a:t>
            </a:r>
          </a:p>
          <a:p>
            <a:pPr algn="just">
              <a:lnSpc>
                <a:spcPct val="107000"/>
              </a:lnSpc>
              <a:spcAft>
                <a:spcPts val="800"/>
              </a:spcAft>
              <a:buFont typeface="Wingdings" panose="05000000000000000000" pitchFamily="2" charset="2"/>
              <a:buChar char=""/>
            </a:pPr>
            <a:r>
              <a:rPr lang="fr-FR" altLang="fr-FR" sz="1600" b="0">
                <a:cs typeface="Calibri" panose="020F0502020204030204" pitchFamily="34" charset="0"/>
                <a:hlinkClick r:id="rId6"/>
              </a:rPr>
              <a:t>50 portraits de salarié.es de l’ESS</a:t>
            </a:r>
            <a:r>
              <a:rPr lang="fr-FR" altLang="fr-FR" sz="1600" b="0">
                <a:cs typeface="Calibri" panose="020F0502020204030204" pitchFamily="34" charset="0"/>
              </a:rPr>
              <a:t> par l’Avise</a:t>
            </a:r>
          </a:p>
          <a:p>
            <a:pPr algn="just">
              <a:lnSpc>
                <a:spcPct val="107000"/>
              </a:lnSpc>
              <a:spcAft>
                <a:spcPts val="800"/>
              </a:spcAft>
              <a:buFont typeface="Wingdings" panose="05000000000000000000" pitchFamily="2" charset="2"/>
              <a:buChar char=""/>
            </a:pPr>
            <a:r>
              <a:rPr lang="fr-FR" altLang="fr-FR" sz="1600" b="0">
                <a:cs typeface="Calibri" panose="020F0502020204030204" pitchFamily="34" charset="0"/>
                <a:hlinkClick r:id="rId7"/>
              </a:rPr>
              <a:t>Présentation des métiers</a:t>
            </a:r>
            <a:endParaRPr lang="fr-FR" altLang="fr-FR" sz="1600" b="0">
              <a:cs typeface="Calibri" panose="020F0502020204030204" pitchFamily="34" charset="0"/>
            </a:endParaRPr>
          </a:p>
          <a:p>
            <a:pPr>
              <a:lnSpc>
                <a:spcPct val="100000"/>
              </a:lnSpc>
              <a:spcBef>
                <a:spcPts val="0"/>
              </a:spcBef>
              <a:defRPr/>
            </a:pPr>
            <a:endParaRPr lang="fr-FR" sz="1600" b="0"/>
          </a:p>
        </p:txBody>
      </p:sp>
      <p:sp>
        <p:nvSpPr>
          <p:cNvPr id="3" name="ZoneTexte 2">
            <a:extLst>
              <a:ext uri="{FF2B5EF4-FFF2-40B4-BE49-F238E27FC236}">
                <a16:creationId xmlns:a16="http://schemas.microsoft.com/office/drawing/2014/main" id="{42B866F0-D04B-8F62-811A-B789C88FD692}"/>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22</a:t>
            </a:r>
          </a:p>
        </p:txBody>
      </p:sp>
    </p:spTree>
    <p:extLst>
      <p:ext uri="{BB962C8B-B14F-4D97-AF65-F5344CB8AC3E}">
        <p14:creationId xmlns:p14="http://schemas.microsoft.com/office/powerpoint/2010/main" val="552399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E10E0BB-ABE6-B679-868C-CFF43790725F}"/>
              </a:ext>
            </a:extLst>
          </p:cNvPr>
          <p:cNvSpPr>
            <a:spLocks noGrp="1"/>
          </p:cNvSpPr>
          <p:nvPr>
            <p:ph type="body" sz="quarter" idx="10"/>
          </p:nvPr>
        </p:nvSpPr>
        <p:spPr>
          <a:xfrm>
            <a:off x="1181454" y="700594"/>
            <a:ext cx="10162538" cy="503055"/>
          </a:xfrm>
        </p:spPr>
        <p:txBody>
          <a:bodyPr>
            <a:normAutofit/>
          </a:bodyPr>
          <a:lstStyle/>
          <a:p>
            <a:r>
              <a:rPr lang="fr-FR" sz="2200"/>
              <a:t>Annexe : Fiche découverte d’un métier - Interview</a:t>
            </a:r>
          </a:p>
        </p:txBody>
      </p:sp>
      <p:sp>
        <p:nvSpPr>
          <p:cNvPr id="3" name="Espace réservé du texte 2">
            <a:extLst>
              <a:ext uri="{FF2B5EF4-FFF2-40B4-BE49-F238E27FC236}">
                <a16:creationId xmlns:a16="http://schemas.microsoft.com/office/drawing/2014/main" id="{2D4F52D8-2D0A-C4F5-3ACA-010321301319}"/>
              </a:ext>
            </a:extLst>
          </p:cNvPr>
          <p:cNvSpPr>
            <a:spLocks noGrp="1"/>
          </p:cNvSpPr>
          <p:nvPr>
            <p:ph type="body" sz="quarter" idx="11"/>
          </p:nvPr>
        </p:nvSpPr>
        <p:spPr>
          <a:xfrm>
            <a:off x="326412" y="1593925"/>
            <a:ext cx="5411916" cy="3914775"/>
          </a:xfrm>
        </p:spPr>
        <p:txBody>
          <a:bodyPr/>
          <a:lstStyle/>
          <a:p>
            <a:r>
              <a:rPr lang="fr-FR" sz="1600" b="0"/>
              <a:t>Votre nom et prénom ? </a:t>
            </a:r>
          </a:p>
          <a:p>
            <a:pPr marL="0" indent="0">
              <a:buNone/>
            </a:pPr>
            <a:r>
              <a:rPr lang="fr-FR" sz="1600" b="0"/>
              <a:t>…………………………………………………………… </a:t>
            </a:r>
          </a:p>
          <a:p>
            <a:endParaRPr lang="fr-FR" sz="1600" b="0"/>
          </a:p>
          <a:p>
            <a:r>
              <a:rPr lang="fr-FR" sz="1600" b="0"/>
              <a:t>Votre fonction dans l’entreprise ?</a:t>
            </a:r>
          </a:p>
          <a:p>
            <a:pPr marL="0" indent="0">
              <a:buNone/>
            </a:pPr>
            <a:r>
              <a:rPr lang="fr-FR" sz="1600" b="0"/>
              <a:t>…………………………………………………………… </a:t>
            </a:r>
          </a:p>
          <a:p>
            <a:endParaRPr lang="fr-FR" sz="1600" b="0"/>
          </a:p>
          <a:p>
            <a:r>
              <a:rPr lang="fr-FR" sz="1600" b="0"/>
              <a:t>Depuis combien de temps exercez-vous ce métier ?</a:t>
            </a:r>
          </a:p>
          <a:p>
            <a:pPr marL="0" indent="0">
              <a:buNone/>
            </a:pPr>
            <a:r>
              <a:rPr lang="fr-FR" sz="1600" b="0"/>
              <a:t>…………………………………………………………… </a:t>
            </a:r>
          </a:p>
          <a:p>
            <a:pPr marL="0" indent="0">
              <a:buNone/>
            </a:pPr>
            <a:endParaRPr lang="fr-FR" sz="1600" b="0"/>
          </a:p>
          <a:p>
            <a:r>
              <a:rPr lang="fr-FR" sz="1600" b="0"/>
              <a:t>Quelle formation avez-vous faite pour exercer ce métier ?</a:t>
            </a:r>
          </a:p>
          <a:p>
            <a:pPr marL="0" indent="0">
              <a:buNone/>
            </a:pPr>
            <a:r>
              <a:rPr lang="fr-FR" sz="1600" b="0"/>
              <a:t>……………………………………………………………</a:t>
            </a:r>
          </a:p>
          <a:p>
            <a:pPr marL="0" indent="0">
              <a:buNone/>
            </a:pPr>
            <a:r>
              <a:rPr lang="fr-FR" sz="1600" b="0"/>
              <a:t>…………………………………………………………… </a:t>
            </a:r>
          </a:p>
          <a:p>
            <a:pPr marL="0" indent="0">
              <a:buNone/>
            </a:pPr>
            <a:r>
              <a:rPr lang="fr-FR" sz="1600" b="0"/>
              <a:t> </a:t>
            </a:r>
          </a:p>
          <a:p>
            <a:pPr marL="0" indent="0">
              <a:buNone/>
            </a:pPr>
            <a:endParaRPr lang="fr-FR" sz="1600" b="0"/>
          </a:p>
          <a:p>
            <a:endParaRPr lang="fr-FR" sz="1600" b="0"/>
          </a:p>
        </p:txBody>
      </p:sp>
      <p:sp>
        <p:nvSpPr>
          <p:cNvPr id="4" name="Espace réservé du texte 2">
            <a:extLst>
              <a:ext uri="{FF2B5EF4-FFF2-40B4-BE49-F238E27FC236}">
                <a16:creationId xmlns:a16="http://schemas.microsoft.com/office/drawing/2014/main" id="{3F48F574-399E-D600-0218-B6BD33379DDF}"/>
              </a:ext>
            </a:extLst>
          </p:cNvPr>
          <p:cNvSpPr txBox="1">
            <a:spLocks/>
          </p:cNvSpPr>
          <p:nvPr/>
        </p:nvSpPr>
        <p:spPr>
          <a:xfrm>
            <a:off x="1181454" y="1125551"/>
            <a:ext cx="10684135" cy="55343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latin typeface="Verdana" panose="020B0604030504040204" pitchFamily="34" charset="0"/>
                <a:ea typeface="Verdana" panose="020B0604030504040204" pitchFamily="34" charset="0"/>
              </a:rPr>
              <a:t>A compléter lorsque tu réalises une rencontre / une interview d’une personne de la structure.</a:t>
            </a:r>
          </a:p>
        </p:txBody>
      </p:sp>
      <p:sp>
        <p:nvSpPr>
          <p:cNvPr id="5" name="Espace réservé du texte 2">
            <a:extLst>
              <a:ext uri="{FF2B5EF4-FFF2-40B4-BE49-F238E27FC236}">
                <a16:creationId xmlns:a16="http://schemas.microsoft.com/office/drawing/2014/main" id="{3E1667A7-E925-8438-CD06-45DA9D68BCEA}"/>
              </a:ext>
            </a:extLst>
          </p:cNvPr>
          <p:cNvSpPr txBox="1">
            <a:spLocks/>
          </p:cNvSpPr>
          <p:nvPr/>
        </p:nvSpPr>
        <p:spPr>
          <a:xfrm>
            <a:off x="6358270" y="1678986"/>
            <a:ext cx="5688418" cy="490475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a:solidFill>
                  <a:schemeClr val="tx2"/>
                </a:solidFill>
                <a:latin typeface="Verdana" panose="020B0604030504040204" pitchFamily="34" charset="0"/>
                <a:ea typeface="Verdana" panose="020B0604030504040204" pitchFamily="34" charset="0"/>
              </a:rPr>
              <a:t>En quoi consiste votre métier ?</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 </a:t>
            </a:r>
          </a:p>
          <a:p>
            <a:pPr marL="0" indent="0">
              <a:buNone/>
            </a:pPr>
            <a:r>
              <a:rPr lang="fr-FR" sz="1600">
                <a:solidFill>
                  <a:schemeClr val="tx2"/>
                </a:solidFill>
                <a:latin typeface="Verdana" panose="020B0604030504040204" pitchFamily="34" charset="0"/>
                <a:ea typeface="Verdana" panose="020B0604030504040204" pitchFamily="34" charset="0"/>
              </a:rPr>
              <a:t>……………………………………………………………</a:t>
            </a:r>
          </a:p>
          <a:p>
            <a:r>
              <a:rPr lang="fr-FR" sz="1600">
                <a:solidFill>
                  <a:schemeClr val="tx2"/>
                </a:solidFill>
                <a:latin typeface="Verdana" panose="020B0604030504040204" pitchFamily="34" charset="0"/>
                <a:ea typeface="Verdana" panose="020B0604030504040204" pitchFamily="34" charset="0"/>
              </a:rPr>
              <a:t>Ce qui vous plaît dans ce métier ?</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 </a:t>
            </a:r>
          </a:p>
          <a:p>
            <a:pPr marL="0" indent="0">
              <a:buNone/>
            </a:pPr>
            <a:r>
              <a:rPr lang="fr-FR" sz="1600">
                <a:solidFill>
                  <a:schemeClr val="tx2"/>
                </a:solidFill>
                <a:latin typeface="Verdana" panose="020B0604030504040204" pitchFamily="34" charset="0"/>
                <a:ea typeface="Verdana" panose="020B0604030504040204" pitchFamily="34" charset="0"/>
              </a:rPr>
              <a:t>……………………………………………………………</a:t>
            </a:r>
          </a:p>
          <a:p>
            <a:r>
              <a:rPr lang="fr-FR" sz="1600">
                <a:solidFill>
                  <a:schemeClr val="tx2"/>
                </a:solidFill>
                <a:latin typeface="Verdana" panose="020B0604030504040204" pitchFamily="34" charset="0"/>
                <a:ea typeface="Verdana" panose="020B0604030504040204" pitchFamily="34" charset="0"/>
              </a:rPr>
              <a:t>Ce qui est difficile dans ce métier ?</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  </a:t>
            </a:r>
          </a:p>
          <a:p>
            <a:endParaRPr lang="fr-FR" sz="1600">
              <a:solidFill>
                <a:schemeClr val="tx2"/>
              </a:solidFill>
              <a:latin typeface="Verdana" panose="020B0604030504040204" pitchFamily="34" charset="0"/>
              <a:ea typeface="Verdana" panose="020B0604030504040204" pitchFamily="34" charset="0"/>
            </a:endParaRPr>
          </a:p>
        </p:txBody>
      </p:sp>
      <p:sp>
        <p:nvSpPr>
          <p:cNvPr id="6" name="Rectangle : avec coins arrondis en diagonale 5">
            <a:extLst>
              <a:ext uri="{FF2B5EF4-FFF2-40B4-BE49-F238E27FC236}">
                <a16:creationId xmlns:a16="http://schemas.microsoft.com/office/drawing/2014/main" id="{52D9BD4A-D3F2-1363-3183-B25464F7F9C0}"/>
              </a:ext>
            </a:extLst>
          </p:cNvPr>
          <p:cNvSpPr/>
          <p:nvPr/>
        </p:nvSpPr>
        <p:spPr>
          <a:xfrm rot="5400000">
            <a:off x="3460096" y="4065973"/>
            <a:ext cx="4989816" cy="45719"/>
          </a:xfrm>
          <a:prstGeom prst="round2DiagRect">
            <a:avLst/>
          </a:prstGeom>
          <a:solidFill>
            <a:srgbClr val="335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7" name="ZoneTexte 6">
            <a:extLst>
              <a:ext uri="{FF2B5EF4-FFF2-40B4-BE49-F238E27FC236}">
                <a16:creationId xmlns:a16="http://schemas.microsoft.com/office/drawing/2014/main" id="{54558FF0-643C-C58D-52ED-7415C4977920}"/>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23</a:t>
            </a:r>
          </a:p>
        </p:txBody>
      </p:sp>
    </p:spTree>
    <p:extLst>
      <p:ext uri="{BB962C8B-B14F-4D97-AF65-F5344CB8AC3E}">
        <p14:creationId xmlns:p14="http://schemas.microsoft.com/office/powerpoint/2010/main" val="1914156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1EA5-79B1-21F1-78D0-DD19746C3C3F}"/>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EC5E90C-D349-5883-8AD4-38E5C7BB06F9}"/>
              </a:ext>
            </a:extLst>
          </p:cNvPr>
          <p:cNvSpPr>
            <a:spLocks noGrp="1"/>
          </p:cNvSpPr>
          <p:nvPr>
            <p:ph type="body" sz="quarter" idx="10"/>
          </p:nvPr>
        </p:nvSpPr>
        <p:spPr>
          <a:xfrm>
            <a:off x="1181454" y="700594"/>
            <a:ext cx="10162538" cy="503055"/>
          </a:xfrm>
        </p:spPr>
        <p:txBody>
          <a:bodyPr>
            <a:normAutofit/>
          </a:bodyPr>
          <a:lstStyle/>
          <a:p>
            <a:r>
              <a:rPr lang="fr-FR" sz="2200"/>
              <a:t>Annexe : Fiche découverte d’un métier - Interview</a:t>
            </a:r>
          </a:p>
        </p:txBody>
      </p:sp>
      <p:sp>
        <p:nvSpPr>
          <p:cNvPr id="3" name="Espace réservé du texte 2">
            <a:extLst>
              <a:ext uri="{FF2B5EF4-FFF2-40B4-BE49-F238E27FC236}">
                <a16:creationId xmlns:a16="http://schemas.microsoft.com/office/drawing/2014/main" id="{8BF46453-C1BE-F8C8-AB98-9214CBCCB2A7}"/>
              </a:ext>
            </a:extLst>
          </p:cNvPr>
          <p:cNvSpPr>
            <a:spLocks noGrp="1"/>
          </p:cNvSpPr>
          <p:nvPr>
            <p:ph type="body" sz="quarter" idx="11"/>
          </p:nvPr>
        </p:nvSpPr>
        <p:spPr>
          <a:xfrm>
            <a:off x="326412" y="1593925"/>
            <a:ext cx="5299948" cy="3914775"/>
          </a:xfrm>
        </p:spPr>
        <p:txBody>
          <a:bodyPr/>
          <a:lstStyle/>
          <a:p>
            <a:r>
              <a:rPr lang="fr-FR" sz="1600" b="0"/>
              <a:t>Votre nom et prénom ? </a:t>
            </a:r>
          </a:p>
          <a:p>
            <a:pPr marL="0" indent="0">
              <a:buNone/>
            </a:pPr>
            <a:r>
              <a:rPr lang="fr-FR" sz="1600" b="0"/>
              <a:t>…………………………………………………………… </a:t>
            </a:r>
          </a:p>
          <a:p>
            <a:endParaRPr lang="fr-FR" sz="1600" b="0"/>
          </a:p>
          <a:p>
            <a:r>
              <a:rPr lang="fr-FR" sz="1600" b="0"/>
              <a:t>Votre fonction dans l’entreprise ?</a:t>
            </a:r>
          </a:p>
          <a:p>
            <a:pPr marL="0" indent="0">
              <a:buNone/>
            </a:pPr>
            <a:r>
              <a:rPr lang="fr-FR" sz="1600" b="0"/>
              <a:t>…………………………………………………………… </a:t>
            </a:r>
          </a:p>
          <a:p>
            <a:endParaRPr lang="fr-FR" sz="1600" b="0"/>
          </a:p>
          <a:p>
            <a:r>
              <a:rPr lang="fr-FR" sz="1600" b="0"/>
              <a:t>Depuis combien de temps exercez-vous ce métier ?</a:t>
            </a:r>
          </a:p>
          <a:p>
            <a:pPr marL="0" indent="0">
              <a:buNone/>
            </a:pPr>
            <a:r>
              <a:rPr lang="fr-FR" sz="1600" b="0"/>
              <a:t>…………………………………………………………… </a:t>
            </a:r>
          </a:p>
          <a:p>
            <a:pPr marL="0" indent="0">
              <a:buNone/>
            </a:pPr>
            <a:endParaRPr lang="fr-FR" sz="1600" b="0"/>
          </a:p>
          <a:p>
            <a:r>
              <a:rPr lang="fr-FR" sz="1600" b="0"/>
              <a:t>Quelle formation avez-vous faite pour exercer ce métier ?</a:t>
            </a:r>
          </a:p>
          <a:p>
            <a:pPr marL="0" indent="0">
              <a:buNone/>
            </a:pPr>
            <a:r>
              <a:rPr lang="fr-FR" sz="1600" b="0"/>
              <a:t>……………………………………………………………</a:t>
            </a:r>
          </a:p>
          <a:p>
            <a:pPr marL="0" indent="0">
              <a:buNone/>
            </a:pPr>
            <a:r>
              <a:rPr lang="fr-FR" sz="1600" b="0"/>
              <a:t>…………………………………………………………… </a:t>
            </a:r>
          </a:p>
          <a:p>
            <a:pPr marL="0" indent="0">
              <a:buNone/>
            </a:pPr>
            <a:r>
              <a:rPr lang="fr-FR" sz="1600" b="0"/>
              <a:t> </a:t>
            </a:r>
          </a:p>
          <a:p>
            <a:pPr marL="0" indent="0">
              <a:buNone/>
            </a:pPr>
            <a:endParaRPr lang="fr-FR" sz="1600" b="0"/>
          </a:p>
          <a:p>
            <a:endParaRPr lang="fr-FR" sz="1600" b="0"/>
          </a:p>
        </p:txBody>
      </p:sp>
      <p:sp>
        <p:nvSpPr>
          <p:cNvPr id="4" name="Espace réservé du texte 2">
            <a:extLst>
              <a:ext uri="{FF2B5EF4-FFF2-40B4-BE49-F238E27FC236}">
                <a16:creationId xmlns:a16="http://schemas.microsoft.com/office/drawing/2014/main" id="{F6438479-0F94-38FE-E3FE-70C871C6481D}"/>
              </a:ext>
            </a:extLst>
          </p:cNvPr>
          <p:cNvSpPr txBox="1">
            <a:spLocks/>
          </p:cNvSpPr>
          <p:nvPr/>
        </p:nvSpPr>
        <p:spPr>
          <a:xfrm>
            <a:off x="1181454" y="1125551"/>
            <a:ext cx="10684135" cy="55343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latin typeface="Verdana" panose="020B0604030504040204" pitchFamily="34" charset="0"/>
                <a:ea typeface="Verdana" panose="020B0604030504040204" pitchFamily="34" charset="0"/>
              </a:rPr>
              <a:t>A compléter lorsque tu réalises une rencontre / une interview d’une personne de la structure.</a:t>
            </a:r>
          </a:p>
        </p:txBody>
      </p:sp>
      <p:sp>
        <p:nvSpPr>
          <p:cNvPr id="5" name="Espace réservé du texte 2">
            <a:extLst>
              <a:ext uri="{FF2B5EF4-FFF2-40B4-BE49-F238E27FC236}">
                <a16:creationId xmlns:a16="http://schemas.microsoft.com/office/drawing/2014/main" id="{9DB22FF6-C213-042D-3FE0-C08BA30B97D2}"/>
              </a:ext>
            </a:extLst>
          </p:cNvPr>
          <p:cNvSpPr txBox="1">
            <a:spLocks/>
          </p:cNvSpPr>
          <p:nvPr/>
        </p:nvSpPr>
        <p:spPr>
          <a:xfrm>
            <a:off x="6358270" y="1678986"/>
            <a:ext cx="5688418" cy="490475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a:solidFill>
                  <a:schemeClr val="tx2"/>
                </a:solidFill>
                <a:latin typeface="Verdana" panose="020B0604030504040204" pitchFamily="34" charset="0"/>
                <a:ea typeface="Verdana" panose="020B0604030504040204" pitchFamily="34" charset="0"/>
              </a:rPr>
              <a:t>En quoi consiste votre métier ?</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 </a:t>
            </a:r>
          </a:p>
          <a:p>
            <a:pPr marL="0" indent="0">
              <a:buNone/>
            </a:pPr>
            <a:r>
              <a:rPr lang="fr-FR" sz="1600">
                <a:solidFill>
                  <a:schemeClr val="tx2"/>
                </a:solidFill>
                <a:latin typeface="Verdana" panose="020B0604030504040204" pitchFamily="34" charset="0"/>
                <a:ea typeface="Verdana" panose="020B0604030504040204" pitchFamily="34" charset="0"/>
              </a:rPr>
              <a:t>……………………………………………………………</a:t>
            </a:r>
          </a:p>
          <a:p>
            <a:r>
              <a:rPr lang="fr-FR" sz="1600">
                <a:solidFill>
                  <a:schemeClr val="tx2"/>
                </a:solidFill>
                <a:latin typeface="Verdana" panose="020B0604030504040204" pitchFamily="34" charset="0"/>
                <a:ea typeface="Verdana" panose="020B0604030504040204" pitchFamily="34" charset="0"/>
              </a:rPr>
              <a:t>Ce qui vous plaît dans ce métier ?</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 </a:t>
            </a:r>
          </a:p>
          <a:p>
            <a:pPr marL="0" indent="0">
              <a:buNone/>
            </a:pPr>
            <a:r>
              <a:rPr lang="fr-FR" sz="1600">
                <a:solidFill>
                  <a:schemeClr val="tx2"/>
                </a:solidFill>
                <a:latin typeface="Verdana" panose="020B0604030504040204" pitchFamily="34" charset="0"/>
                <a:ea typeface="Verdana" panose="020B0604030504040204" pitchFamily="34" charset="0"/>
              </a:rPr>
              <a:t>……………………………………………………………</a:t>
            </a:r>
          </a:p>
          <a:p>
            <a:r>
              <a:rPr lang="fr-FR" sz="1600">
                <a:solidFill>
                  <a:schemeClr val="tx2"/>
                </a:solidFill>
                <a:latin typeface="Verdana" panose="020B0604030504040204" pitchFamily="34" charset="0"/>
                <a:ea typeface="Verdana" panose="020B0604030504040204" pitchFamily="34" charset="0"/>
              </a:rPr>
              <a:t>Ce qui est difficile dans ce métier ?</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a:t>
            </a:r>
          </a:p>
          <a:p>
            <a:pPr marL="0" indent="0">
              <a:buNone/>
            </a:pPr>
            <a:r>
              <a:rPr lang="fr-FR" sz="1600">
                <a:solidFill>
                  <a:schemeClr val="tx2"/>
                </a:solidFill>
                <a:latin typeface="Verdana" panose="020B0604030504040204" pitchFamily="34" charset="0"/>
                <a:ea typeface="Verdana" panose="020B0604030504040204" pitchFamily="34" charset="0"/>
              </a:rPr>
              <a:t>……………………………………………………………  </a:t>
            </a:r>
          </a:p>
          <a:p>
            <a:endParaRPr lang="fr-FR" sz="1600">
              <a:solidFill>
                <a:schemeClr val="tx2"/>
              </a:solidFill>
              <a:latin typeface="Verdana" panose="020B0604030504040204" pitchFamily="34" charset="0"/>
              <a:ea typeface="Verdana" panose="020B0604030504040204" pitchFamily="34" charset="0"/>
            </a:endParaRPr>
          </a:p>
        </p:txBody>
      </p:sp>
      <p:sp>
        <p:nvSpPr>
          <p:cNvPr id="6" name="Rectangle : avec coins arrondis en diagonale 5">
            <a:extLst>
              <a:ext uri="{FF2B5EF4-FFF2-40B4-BE49-F238E27FC236}">
                <a16:creationId xmlns:a16="http://schemas.microsoft.com/office/drawing/2014/main" id="{1657D175-E863-91BA-DC8B-2482AF1FB53B}"/>
              </a:ext>
            </a:extLst>
          </p:cNvPr>
          <p:cNvSpPr/>
          <p:nvPr/>
        </p:nvSpPr>
        <p:spPr>
          <a:xfrm rot="5400000">
            <a:off x="3460096" y="4065973"/>
            <a:ext cx="4989816" cy="45719"/>
          </a:xfrm>
          <a:prstGeom prst="round2DiagRect">
            <a:avLst/>
          </a:prstGeom>
          <a:solidFill>
            <a:srgbClr val="335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7" name="ZoneTexte 6">
            <a:extLst>
              <a:ext uri="{FF2B5EF4-FFF2-40B4-BE49-F238E27FC236}">
                <a16:creationId xmlns:a16="http://schemas.microsoft.com/office/drawing/2014/main" id="{D2011D39-E360-02C4-D671-5671B461F85C}"/>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24</a:t>
            </a:r>
          </a:p>
        </p:txBody>
      </p:sp>
    </p:spTree>
    <p:extLst>
      <p:ext uri="{BB962C8B-B14F-4D97-AF65-F5344CB8AC3E}">
        <p14:creationId xmlns:p14="http://schemas.microsoft.com/office/powerpoint/2010/main" val="4142258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87CB538E-FE96-430E-B20B-D8F3F6F46D55}"/>
              </a:ext>
            </a:extLst>
          </p:cNvPr>
          <p:cNvSpPr>
            <a:spLocks noGrp="1"/>
          </p:cNvSpPr>
          <p:nvPr>
            <p:ph type="body" sz="quarter" idx="10"/>
          </p:nvPr>
        </p:nvSpPr>
        <p:spPr>
          <a:xfrm>
            <a:off x="1181454" y="700595"/>
            <a:ext cx="5210175" cy="512385"/>
          </a:xfrm>
        </p:spPr>
        <p:txBody>
          <a:bodyPr>
            <a:normAutofit/>
          </a:bodyPr>
          <a:lstStyle/>
          <a:p>
            <a:r>
              <a:rPr lang="fr-FR" sz="2200"/>
              <a:t>Ton planning de la semaine</a:t>
            </a:r>
          </a:p>
        </p:txBody>
      </p:sp>
      <p:sp>
        <p:nvSpPr>
          <p:cNvPr id="3" name="Espace réservé du texte 2">
            <a:extLst>
              <a:ext uri="{FF2B5EF4-FFF2-40B4-BE49-F238E27FC236}">
                <a16:creationId xmlns:a16="http://schemas.microsoft.com/office/drawing/2014/main" id="{4766F241-8F23-FD96-1730-7FF9DB92992E}"/>
              </a:ext>
            </a:extLst>
          </p:cNvPr>
          <p:cNvSpPr>
            <a:spLocks noGrp="1"/>
          </p:cNvSpPr>
          <p:nvPr>
            <p:ph type="body" sz="quarter" idx="11"/>
          </p:nvPr>
        </p:nvSpPr>
        <p:spPr>
          <a:xfrm>
            <a:off x="1260350" y="1132678"/>
            <a:ext cx="10684135" cy="553435"/>
          </a:xfrm>
        </p:spPr>
        <p:txBody>
          <a:bodyPr/>
          <a:lstStyle/>
          <a:p>
            <a:pPr marL="0" indent="0">
              <a:buNone/>
            </a:pPr>
            <a:r>
              <a:rPr lang="fr-FR" sz="1600" b="0"/>
              <a:t>Ce planning a été </a:t>
            </a:r>
            <a:r>
              <a:rPr lang="fr-FR" sz="1600" b="0" err="1"/>
              <a:t>pré-rempli</a:t>
            </a:r>
            <a:r>
              <a:rPr lang="fr-FR" sz="1600" b="0"/>
              <a:t> par ta tutrice ou ton tuteur. Tu y découvriras des temps de découvertes en autonomie permettant de compléter les modules du livret.</a:t>
            </a:r>
          </a:p>
        </p:txBody>
      </p:sp>
      <p:graphicFrame>
        <p:nvGraphicFramePr>
          <p:cNvPr id="4" name="Tableau 3">
            <a:extLst>
              <a:ext uri="{FF2B5EF4-FFF2-40B4-BE49-F238E27FC236}">
                <a16:creationId xmlns:a16="http://schemas.microsoft.com/office/drawing/2014/main" id="{5756ED15-3B7A-9B36-CE78-57791E93860F}"/>
              </a:ext>
            </a:extLst>
          </p:cNvPr>
          <p:cNvGraphicFramePr>
            <a:graphicFrameLocks noGrp="1"/>
          </p:cNvGraphicFramePr>
          <p:nvPr>
            <p:extLst>
              <p:ext uri="{D42A27DB-BD31-4B8C-83A1-F6EECF244321}">
                <p14:modId xmlns:p14="http://schemas.microsoft.com/office/powerpoint/2010/main" val="3426830657"/>
              </p:ext>
            </p:extLst>
          </p:nvPr>
        </p:nvGraphicFramePr>
        <p:xfrm>
          <a:off x="1997520" y="1834353"/>
          <a:ext cx="7789864" cy="4607085"/>
        </p:xfrm>
        <a:graphic>
          <a:graphicData uri="http://schemas.openxmlformats.org/drawingml/2006/table">
            <a:tbl>
              <a:tblPr firstRow="1" bandRow="1">
                <a:tableStyleId>{5C22544A-7EE6-4342-B048-85BDC9FD1C3A}</a:tableStyleId>
              </a:tblPr>
              <a:tblGrid>
                <a:gridCol w="1296326">
                  <a:extLst>
                    <a:ext uri="{9D8B030D-6E8A-4147-A177-3AD203B41FA5}">
                      <a16:colId xmlns:a16="http://schemas.microsoft.com/office/drawing/2014/main" val="20000"/>
                    </a:ext>
                  </a:extLst>
                </a:gridCol>
                <a:gridCol w="1296326">
                  <a:extLst>
                    <a:ext uri="{9D8B030D-6E8A-4147-A177-3AD203B41FA5}">
                      <a16:colId xmlns:a16="http://schemas.microsoft.com/office/drawing/2014/main" val="20001"/>
                    </a:ext>
                  </a:extLst>
                </a:gridCol>
                <a:gridCol w="1296326">
                  <a:extLst>
                    <a:ext uri="{9D8B030D-6E8A-4147-A177-3AD203B41FA5}">
                      <a16:colId xmlns:a16="http://schemas.microsoft.com/office/drawing/2014/main" val="20002"/>
                    </a:ext>
                  </a:extLst>
                </a:gridCol>
                <a:gridCol w="1296326">
                  <a:extLst>
                    <a:ext uri="{9D8B030D-6E8A-4147-A177-3AD203B41FA5}">
                      <a16:colId xmlns:a16="http://schemas.microsoft.com/office/drawing/2014/main" val="20003"/>
                    </a:ext>
                  </a:extLst>
                </a:gridCol>
                <a:gridCol w="1296326">
                  <a:extLst>
                    <a:ext uri="{9D8B030D-6E8A-4147-A177-3AD203B41FA5}">
                      <a16:colId xmlns:a16="http://schemas.microsoft.com/office/drawing/2014/main" val="20004"/>
                    </a:ext>
                  </a:extLst>
                </a:gridCol>
                <a:gridCol w="1308234">
                  <a:extLst>
                    <a:ext uri="{9D8B030D-6E8A-4147-A177-3AD203B41FA5}">
                      <a16:colId xmlns:a16="http://schemas.microsoft.com/office/drawing/2014/main" val="20005"/>
                    </a:ext>
                  </a:extLst>
                </a:gridCol>
              </a:tblGrid>
              <a:tr h="766164">
                <a:tc>
                  <a:txBody>
                    <a:bodyPr/>
                    <a:lstStyle/>
                    <a:p>
                      <a:endParaRPr lang="fr-FR" sz="1800"/>
                    </a:p>
                  </a:txBody>
                  <a:tcPr marL="91441" marR="91441" marT="45726" marB="45726"/>
                </a:tc>
                <a:tc>
                  <a:txBody>
                    <a:bodyPr/>
                    <a:lstStyle/>
                    <a:p>
                      <a:pPr algn="ctr"/>
                      <a:r>
                        <a:rPr lang="fr-FR" sz="1800"/>
                        <a:t>Lundi</a:t>
                      </a:r>
                    </a:p>
                  </a:txBody>
                  <a:tcPr marL="91441" marR="91441" marT="45726" marB="45726"/>
                </a:tc>
                <a:tc>
                  <a:txBody>
                    <a:bodyPr/>
                    <a:lstStyle/>
                    <a:p>
                      <a:pPr algn="ctr"/>
                      <a:r>
                        <a:rPr lang="fr-FR" sz="1800"/>
                        <a:t>Mardi</a:t>
                      </a:r>
                    </a:p>
                  </a:txBody>
                  <a:tcPr marL="91441" marR="91441" marT="45726" marB="45726"/>
                </a:tc>
                <a:tc>
                  <a:txBody>
                    <a:bodyPr/>
                    <a:lstStyle/>
                    <a:p>
                      <a:pPr algn="ctr"/>
                      <a:r>
                        <a:rPr lang="fr-FR" sz="1800"/>
                        <a:t>Mercredi</a:t>
                      </a:r>
                    </a:p>
                  </a:txBody>
                  <a:tcPr marL="91441" marR="91441" marT="45726" marB="45726"/>
                </a:tc>
                <a:tc>
                  <a:txBody>
                    <a:bodyPr/>
                    <a:lstStyle/>
                    <a:p>
                      <a:pPr algn="ctr"/>
                      <a:r>
                        <a:rPr lang="fr-FR" sz="1800"/>
                        <a:t>Jeudi</a:t>
                      </a:r>
                    </a:p>
                  </a:txBody>
                  <a:tcPr marL="91441" marR="91441" marT="45726" marB="45726"/>
                </a:tc>
                <a:tc>
                  <a:txBody>
                    <a:bodyPr/>
                    <a:lstStyle/>
                    <a:p>
                      <a:pPr algn="ctr"/>
                      <a:r>
                        <a:rPr lang="fr-FR" sz="1800"/>
                        <a:t>Vendredi</a:t>
                      </a:r>
                    </a:p>
                  </a:txBody>
                  <a:tcPr marL="91441" marR="91441" marT="45726" marB="45726"/>
                </a:tc>
                <a:extLst>
                  <a:ext uri="{0D108BD9-81ED-4DB2-BD59-A6C34878D82A}">
                    <a16:rowId xmlns:a16="http://schemas.microsoft.com/office/drawing/2014/main" val="10000"/>
                  </a:ext>
                </a:extLst>
              </a:tr>
              <a:tr h="1659612">
                <a:tc>
                  <a:txBody>
                    <a:bodyPr/>
                    <a:lstStyle/>
                    <a:p>
                      <a:r>
                        <a:rPr lang="fr-FR" sz="1600"/>
                        <a:t>Matinée</a:t>
                      </a:r>
                    </a:p>
                  </a:txBody>
                  <a:tcPr marL="91441" marR="91441" marT="45726" marB="45726"/>
                </a:tc>
                <a:tc>
                  <a:txBody>
                    <a:bodyPr/>
                    <a:lstStyle/>
                    <a:p>
                      <a:endParaRPr lang="fr-FR" sz="1200"/>
                    </a:p>
                    <a:p>
                      <a:r>
                        <a:rPr lang="fr-FR" sz="1200" b="1"/>
                        <a:t>9h. Accueil du stagiaire</a:t>
                      </a:r>
                    </a:p>
                    <a:p>
                      <a:endParaRPr lang="fr-FR" sz="1800"/>
                    </a:p>
                    <a:p>
                      <a:endParaRPr lang="fr-FR" sz="1800"/>
                    </a:p>
                    <a:p>
                      <a:r>
                        <a:rPr lang="fr-FR" sz="1100"/>
                        <a:t>Avec :</a:t>
                      </a:r>
                    </a:p>
                  </a:txBody>
                  <a:tcPr marL="91441" marR="91441" marT="45726" marB="45726"/>
                </a:tc>
                <a:tc>
                  <a:txBody>
                    <a:bodyPr/>
                    <a:lstStyle/>
                    <a:p>
                      <a:endParaRPr lang="fr-FR" sz="1000"/>
                    </a:p>
                    <a:p>
                      <a:endParaRPr lang="fr-FR" sz="1000"/>
                    </a:p>
                    <a:p>
                      <a:endParaRPr lang="fr-FR" sz="1000"/>
                    </a:p>
                    <a:p>
                      <a:endParaRPr lang="fr-FR" sz="1000"/>
                    </a:p>
                    <a:p>
                      <a:endParaRPr lang="fr-FR" sz="1000"/>
                    </a:p>
                    <a:p>
                      <a:endParaRPr lang="fr-FR" sz="1000"/>
                    </a:p>
                    <a:p>
                      <a:endParaRPr lang="fr-FR" sz="1000"/>
                    </a:p>
                    <a:p>
                      <a:r>
                        <a:rPr lang="fr-FR" sz="1000"/>
                        <a:t>Avec :</a:t>
                      </a:r>
                    </a:p>
                  </a:txBody>
                  <a:tcPr marL="91441" marR="91441" marT="45726" marB="45726"/>
                </a:tc>
                <a:tc>
                  <a:txBody>
                    <a:bodyPr/>
                    <a:lstStyle/>
                    <a:p>
                      <a:endParaRPr lang="fr-FR" sz="1000"/>
                    </a:p>
                    <a:p>
                      <a:endParaRPr lang="fr-FR" sz="1000"/>
                    </a:p>
                    <a:p>
                      <a:endParaRPr lang="fr-FR" sz="1000"/>
                    </a:p>
                    <a:p>
                      <a:endParaRPr lang="fr-FR" sz="1000"/>
                    </a:p>
                    <a:p>
                      <a:endParaRPr lang="fr-FR" sz="1000"/>
                    </a:p>
                    <a:p>
                      <a:endParaRPr lang="fr-FR" sz="1000"/>
                    </a:p>
                    <a:p>
                      <a:endParaRPr lang="fr-FR" sz="1000"/>
                    </a:p>
                    <a:p>
                      <a:r>
                        <a:rPr lang="fr-FR" sz="1000"/>
                        <a:t>Avec :</a:t>
                      </a:r>
                    </a:p>
                  </a:txBody>
                  <a:tcPr marL="91441" marR="91441" marT="45726" marB="45726"/>
                </a:tc>
                <a:tc>
                  <a:txBody>
                    <a:bodyPr/>
                    <a:lstStyle/>
                    <a:p>
                      <a:endParaRPr lang="fr-FR" sz="1000"/>
                    </a:p>
                    <a:p>
                      <a:endParaRPr lang="fr-FR" sz="1000"/>
                    </a:p>
                    <a:p>
                      <a:endParaRPr lang="fr-FR" sz="1000"/>
                    </a:p>
                    <a:p>
                      <a:endParaRPr lang="fr-FR" sz="1000"/>
                    </a:p>
                    <a:p>
                      <a:endParaRPr lang="fr-FR" sz="1000"/>
                    </a:p>
                    <a:p>
                      <a:endParaRPr lang="fr-FR" sz="1000"/>
                    </a:p>
                    <a:p>
                      <a:endParaRPr lang="fr-FR" sz="1000"/>
                    </a:p>
                    <a:p>
                      <a:r>
                        <a:rPr lang="fr-FR" sz="1000"/>
                        <a:t>Avec :</a:t>
                      </a:r>
                    </a:p>
                  </a:txBody>
                  <a:tcPr marL="91441" marR="91441" marT="45726" marB="45726"/>
                </a:tc>
                <a:tc>
                  <a:txBody>
                    <a:bodyPr/>
                    <a:lstStyle/>
                    <a:p>
                      <a:endParaRPr lang="fr-FR" sz="1000"/>
                    </a:p>
                    <a:p>
                      <a:endParaRPr lang="fr-FR" sz="1000"/>
                    </a:p>
                    <a:p>
                      <a:endParaRPr lang="fr-FR" sz="1000"/>
                    </a:p>
                    <a:p>
                      <a:endParaRPr lang="fr-FR" sz="1000"/>
                    </a:p>
                    <a:p>
                      <a:endParaRPr lang="fr-FR" sz="1000"/>
                    </a:p>
                    <a:p>
                      <a:endParaRPr lang="fr-FR" sz="1000"/>
                    </a:p>
                    <a:p>
                      <a:endParaRPr lang="fr-FR" sz="1000"/>
                    </a:p>
                    <a:p>
                      <a:r>
                        <a:rPr lang="fr-FR" sz="1000"/>
                        <a:t>Avec :</a:t>
                      </a:r>
                    </a:p>
                  </a:txBody>
                  <a:tcPr marL="91441" marR="91441" marT="45726" marB="45726"/>
                </a:tc>
                <a:extLst>
                  <a:ext uri="{0D108BD9-81ED-4DB2-BD59-A6C34878D82A}">
                    <a16:rowId xmlns:a16="http://schemas.microsoft.com/office/drawing/2014/main" val="10001"/>
                  </a:ext>
                </a:extLst>
              </a:tr>
              <a:tr h="630848">
                <a:tc>
                  <a:txBody>
                    <a:bodyPr/>
                    <a:lstStyle/>
                    <a:p>
                      <a:r>
                        <a:rPr lang="fr-FR" sz="1600"/>
                        <a:t>Pause déjeuner</a:t>
                      </a:r>
                    </a:p>
                  </a:txBody>
                  <a:tcPr marL="91441" marR="91441" marT="45726" marB="45726"/>
                </a:tc>
                <a:tc>
                  <a:txBody>
                    <a:bodyPr/>
                    <a:lstStyle/>
                    <a:p>
                      <a:endParaRPr lang="fr-FR" sz="1800"/>
                    </a:p>
                  </a:txBody>
                  <a:tcPr marL="91441" marR="91441" marT="45726" marB="45726"/>
                </a:tc>
                <a:tc>
                  <a:txBody>
                    <a:bodyPr/>
                    <a:lstStyle/>
                    <a:p>
                      <a:endParaRPr lang="fr-FR" sz="1000"/>
                    </a:p>
                  </a:txBody>
                  <a:tcPr marL="91441" marR="91441" marT="45726" marB="45726"/>
                </a:tc>
                <a:tc>
                  <a:txBody>
                    <a:bodyPr/>
                    <a:lstStyle/>
                    <a:p>
                      <a:endParaRPr lang="fr-FR" sz="1000"/>
                    </a:p>
                  </a:txBody>
                  <a:tcPr marL="91441" marR="91441" marT="45726" marB="45726"/>
                </a:tc>
                <a:tc>
                  <a:txBody>
                    <a:bodyPr/>
                    <a:lstStyle/>
                    <a:p>
                      <a:endParaRPr lang="fr-FR" sz="1000"/>
                    </a:p>
                  </a:txBody>
                  <a:tcPr marL="91441" marR="91441" marT="45726" marB="45726"/>
                </a:tc>
                <a:tc>
                  <a:txBody>
                    <a:bodyPr/>
                    <a:lstStyle/>
                    <a:p>
                      <a:endParaRPr lang="fr-FR" sz="1000"/>
                    </a:p>
                  </a:txBody>
                  <a:tcPr marL="91441" marR="91441" marT="45726" marB="45726"/>
                </a:tc>
                <a:extLst>
                  <a:ext uri="{0D108BD9-81ED-4DB2-BD59-A6C34878D82A}">
                    <a16:rowId xmlns:a16="http://schemas.microsoft.com/office/drawing/2014/main" val="10002"/>
                  </a:ext>
                </a:extLst>
              </a:tr>
              <a:tr h="1550461">
                <a:tc>
                  <a:txBody>
                    <a:bodyPr/>
                    <a:lstStyle/>
                    <a:p>
                      <a:r>
                        <a:rPr lang="fr-FR" sz="1600"/>
                        <a:t>Après-midi</a:t>
                      </a:r>
                    </a:p>
                  </a:txBody>
                  <a:tcPr marL="91441" marR="91441" marT="45726" marB="45726"/>
                </a:tc>
                <a:tc>
                  <a:txBody>
                    <a:bodyPr/>
                    <a:lstStyle/>
                    <a:p>
                      <a:endParaRPr lang="fr-FR" sz="1800"/>
                    </a:p>
                    <a:p>
                      <a:endParaRPr lang="fr-FR" sz="1800"/>
                    </a:p>
                    <a:p>
                      <a:endParaRPr lang="fr-FR" sz="1800"/>
                    </a:p>
                    <a:p>
                      <a:endParaRPr lang="fr-FR" sz="1800"/>
                    </a:p>
                    <a:p>
                      <a:r>
                        <a:rPr lang="fr-FR" sz="1000"/>
                        <a:t>Avec :</a:t>
                      </a:r>
                    </a:p>
                  </a:txBody>
                  <a:tcPr marL="91441" marR="91441" marT="45726" marB="45726"/>
                </a:tc>
                <a:tc>
                  <a:txBody>
                    <a:bodyPr/>
                    <a:lstStyle/>
                    <a:p>
                      <a:endParaRPr lang="fr-FR" sz="1000"/>
                    </a:p>
                    <a:p>
                      <a:endParaRPr lang="fr-FR" sz="1000"/>
                    </a:p>
                    <a:p>
                      <a:endParaRPr lang="fr-FR" sz="1000"/>
                    </a:p>
                    <a:p>
                      <a:endParaRPr lang="fr-FR" sz="1000"/>
                    </a:p>
                    <a:p>
                      <a:endParaRPr lang="fr-FR" sz="1000"/>
                    </a:p>
                    <a:p>
                      <a:endParaRPr lang="fr-FR" sz="1000"/>
                    </a:p>
                    <a:p>
                      <a:endParaRPr lang="fr-FR" sz="1000"/>
                    </a:p>
                    <a:p>
                      <a:r>
                        <a:rPr lang="fr-FR" sz="1000"/>
                        <a:t>Avec :</a:t>
                      </a:r>
                    </a:p>
                  </a:txBody>
                  <a:tcPr marL="91441" marR="91441" marT="45726" marB="45726"/>
                </a:tc>
                <a:tc>
                  <a:txBody>
                    <a:bodyPr/>
                    <a:lstStyle/>
                    <a:p>
                      <a:endParaRPr lang="fr-FR" sz="1000"/>
                    </a:p>
                    <a:p>
                      <a:endParaRPr lang="fr-FR" sz="1000"/>
                    </a:p>
                    <a:p>
                      <a:endParaRPr lang="fr-FR" sz="1000"/>
                    </a:p>
                    <a:p>
                      <a:endParaRPr lang="fr-FR" sz="1000"/>
                    </a:p>
                    <a:p>
                      <a:endParaRPr lang="fr-FR" sz="1000"/>
                    </a:p>
                    <a:p>
                      <a:endParaRPr lang="fr-FR" sz="1000"/>
                    </a:p>
                    <a:p>
                      <a:endParaRPr lang="fr-FR" sz="1000"/>
                    </a:p>
                    <a:p>
                      <a:r>
                        <a:rPr lang="fr-FR" sz="1000"/>
                        <a:t>Avec :</a:t>
                      </a:r>
                    </a:p>
                  </a:txBody>
                  <a:tcPr marL="91441" marR="91441" marT="45726" marB="45726"/>
                </a:tc>
                <a:tc>
                  <a:txBody>
                    <a:bodyPr/>
                    <a:lstStyle/>
                    <a:p>
                      <a:endParaRPr lang="fr-FR" sz="1000"/>
                    </a:p>
                    <a:p>
                      <a:endParaRPr lang="fr-FR" sz="1000"/>
                    </a:p>
                    <a:p>
                      <a:endParaRPr lang="fr-FR" sz="1000"/>
                    </a:p>
                    <a:p>
                      <a:endParaRPr lang="fr-FR" sz="1000"/>
                    </a:p>
                    <a:p>
                      <a:endParaRPr lang="fr-FR" sz="1000"/>
                    </a:p>
                    <a:p>
                      <a:endParaRPr lang="fr-FR" sz="1000"/>
                    </a:p>
                    <a:p>
                      <a:endParaRPr lang="fr-FR" sz="1000"/>
                    </a:p>
                    <a:p>
                      <a:r>
                        <a:rPr lang="fr-FR" sz="1000"/>
                        <a:t>Avec :</a:t>
                      </a:r>
                    </a:p>
                  </a:txBody>
                  <a:tcPr marL="91441" marR="91441" marT="45726" marB="45726"/>
                </a:tc>
                <a:tc>
                  <a:txBody>
                    <a:bodyPr/>
                    <a:lstStyle/>
                    <a:p>
                      <a:endParaRPr lang="fr-FR" sz="1000"/>
                    </a:p>
                    <a:p>
                      <a:r>
                        <a:rPr lang="fr-FR" sz="1400" b="1"/>
                        <a:t>14h. Bilan</a:t>
                      </a:r>
                    </a:p>
                    <a:p>
                      <a:endParaRPr lang="fr-FR" sz="1000"/>
                    </a:p>
                    <a:p>
                      <a:endParaRPr lang="fr-FR" sz="1000"/>
                    </a:p>
                    <a:p>
                      <a:endParaRPr lang="fr-FR" sz="1000"/>
                    </a:p>
                    <a:p>
                      <a:endParaRPr lang="fr-FR" sz="1000"/>
                    </a:p>
                    <a:p>
                      <a:endParaRPr lang="fr-FR" sz="1000"/>
                    </a:p>
                    <a:p>
                      <a:r>
                        <a:rPr lang="fr-FR" sz="1000"/>
                        <a:t>Avec :</a:t>
                      </a:r>
                    </a:p>
                  </a:txBody>
                  <a:tcPr marL="91441" marR="91441" marT="45726" marB="45726"/>
                </a:tc>
                <a:extLst>
                  <a:ext uri="{0D108BD9-81ED-4DB2-BD59-A6C34878D82A}">
                    <a16:rowId xmlns:a16="http://schemas.microsoft.com/office/drawing/2014/main" val="10003"/>
                  </a:ext>
                </a:extLst>
              </a:tr>
            </a:tbl>
          </a:graphicData>
        </a:graphic>
      </p:graphicFrame>
      <p:sp>
        <p:nvSpPr>
          <p:cNvPr id="5" name="ZoneTexte 4">
            <a:extLst>
              <a:ext uri="{FF2B5EF4-FFF2-40B4-BE49-F238E27FC236}">
                <a16:creationId xmlns:a16="http://schemas.microsoft.com/office/drawing/2014/main" id="{193EBAAA-F835-905C-7524-1FFF06502A26}"/>
              </a:ext>
            </a:extLst>
          </p:cNvPr>
          <p:cNvSpPr txBox="1"/>
          <p:nvPr/>
        </p:nvSpPr>
        <p:spPr>
          <a:xfrm>
            <a:off x="11836079" y="6472347"/>
            <a:ext cx="304800"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3</a:t>
            </a:r>
          </a:p>
        </p:txBody>
      </p:sp>
      <p:pic>
        <p:nvPicPr>
          <p:cNvPr id="9" name="Image 8" descr="Une image contenant texte, diagramme, capture d’écran, ligne&#10;&#10;Description générée automatiquement">
            <a:extLst>
              <a:ext uri="{FF2B5EF4-FFF2-40B4-BE49-F238E27FC236}">
                <a16:creationId xmlns:a16="http://schemas.microsoft.com/office/drawing/2014/main" id="{E75C5F6C-F6B2-AA03-E288-7B23FD63B76B}"/>
              </a:ext>
            </a:extLst>
          </p:cNvPr>
          <p:cNvPicPr>
            <a:picLocks noChangeAspect="1"/>
          </p:cNvPicPr>
          <p:nvPr/>
        </p:nvPicPr>
        <p:blipFill rotWithShape="1">
          <a:blip r:embed="rId2">
            <a:extLst>
              <a:ext uri="{28A0092B-C50C-407E-A947-70E740481C1C}">
                <a14:useLocalDpi xmlns:a14="http://schemas.microsoft.com/office/drawing/2010/main" val="0"/>
              </a:ext>
            </a:extLst>
          </a:blip>
          <a:srcRect t="11818" b="4402"/>
          <a:stretch/>
        </p:blipFill>
        <p:spPr>
          <a:xfrm>
            <a:off x="608666" y="1686113"/>
            <a:ext cx="10974667" cy="5171887"/>
          </a:xfrm>
          <a:prstGeom prst="rect">
            <a:avLst/>
          </a:prstGeom>
        </p:spPr>
      </p:pic>
    </p:spTree>
    <p:extLst>
      <p:ext uri="{BB962C8B-B14F-4D97-AF65-F5344CB8AC3E}">
        <p14:creationId xmlns:p14="http://schemas.microsoft.com/office/powerpoint/2010/main" val="725618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Ellipse 16">
            <a:extLst>
              <a:ext uri="{FF2B5EF4-FFF2-40B4-BE49-F238E27FC236}">
                <a16:creationId xmlns:a16="http://schemas.microsoft.com/office/drawing/2014/main" id="{42884209-3E29-5C07-1ADE-B7E3BADD3019}"/>
              </a:ext>
            </a:extLst>
          </p:cNvPr>
          <p:cNvSpPr/>
          <p:nvPr/>
        </p:nvSpPr>
        <p:spPr>
          <a:xfrm>
            <a:off x="8799650" y="2150980"/>
            <a:ext cx="710110" cy="612539"/>
          </a:xfrm>
          <a:prstGeom prst="ellipse">
            <a:avLst/>
          </a:prstGeom>
          <a:solidFill>
            <a:srgbClr val="274D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a:latin typeface="Verdana" panose="020B0604030504040204" pitchFamily="34" charset="0"/>
                <a:ea typeface="Verdana" panose="020B0604030504040204" pitchFamily="34" charset="0"/>
              </a:rPr>
              <a:t>+ p 23/24</a:t>
            </a:r>
          </a:p>
        </p:txBody>
      </p:sp>
      <p:sp>
        <p:nvSpPr>
          <p:cNvPr id="2" name="Espace réservé du texte 1">
            <a:extLst>
              <a:ext uri="{FF2B5EF4-FFF2-40B4-BE49-F238E27FC236}">
                <a16:creationId xmlns:a16="http://schemas.microsoft.com/office/drawing/2014/main" id="{A9FC9AC8-B3CA-406D-8796-AF0B8DECA397}"/>
              </a:ext>
            </a:extLst>
          </p:cNvPr>
          <p:cNvSpPr>
            <a:spLocks noGrp="1"/>
          </p:cNvSpPr>
          <p:nvPr>
            <p:ph type="body" sz="quarter" idx="10"/>
          </p:nvPr>
        </p:nvSpPr>
        <p:spPr/>
        <p:txBody>
          <a:bodyPr>
            <a:normAutofit/>
          </a:bodyPr>
          <a:lstStyle/>
          <a:p>
            <a:r>
              <a:rPr lang="fr-FR" sz="2200"/>
              <a:t>Les modules à découvrir</a:t>
            </a:r>
          </a:p>
        </p:txBody>
      </p:sp>
      <p:graphicFrame>
        <p:nvGraphicFramePr>
          <p:cNvPr id="3" name="Diagramme 2">
            <a:extLst>
              <a:ext uri="{FF2B5EF4-FFF2-40B4-BE49-F238E27FC236}">
                <a16:creationId xmlns:a16="http://schemas.microsoft.com/office/drawing/2014/main" id="{C18974A1-FF82-47AD-A396-DE79158716E6}"/>
              </a:ext>
            </a:extLst>
          </p:cNvPr>
          <p:cNvGraphicFramePr/>
          <p:nvPr>
            <p:extLst>
              <p:ext uri="{D42A27DB-BD31-4B8C-83A1-F6EECF244321}">
                <p14:modId xmlns:p14="http://schemas.microsoft.com/office/powerpoint/2010/main" val="3789352085"/>
              </p:ext>
            </p:extLst>
          </p:nvPr>
        </p:nvGraphicFramePr>
        <p:xfrm>
          <a:off x="831184" y="1859542"/>
          <a:ext cx="7139634" cy="42288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llipse 3">
            <a:extLst>
              <a:ext uri="{FF2B5EF4-FFF2-40B4-BE49-F238E27FC236}">
                <a16:creationId xmlns:a16="http://schemas.microsoft.com/office/drawing/2014/main" id="{046F947A-C748-F652-6E2A-71BAB98D6C3D}"/>
              </a:ext>
            </a:extLst>
          </p:cNvPr>
          <p:cNvSpPr/>
          <p:nvPr/>
        </p:nvSpPr>
        <p:spPr>
          <a:xfrm>
            <a:off x="8114925" y="1874368"/>
            <a:ext cx="807868" cy="807868"/>
          </a:xfrm>
          <a:prstGeom prst="ellipse">
            <a:avLst/>
          </a:prstGeom>
          <a:solidFill>
            <a:srgbClr val="3357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a:latin typeface="Verdana" panose="020B0604030504040204" pitchFamily="34" charset="0"/>
                <a:ea typeface="Verdana" panose="020B0604030504040204" pitchFamily="34" charset="0"/>
              </a:rPr>
              <a:t>P 5 à 8</a:t>
            </a:r>
          </a:p>
        </p:txBody>
      </p:sp>
      <p:sp>
        <p:nvSpPr>
          <p:cNvPr id="8" name="Ellipse 7">
            <a:extLst>
              <a:ext uri="{FF2B5EF4-FFF2-40B4-BE49-F238E27FC236}">
                <a16:creationId xmlns:a16="http://schemas.microsoft.com/office/drawing/2014/main" id="{081DB4E6-E543-E51C-C233-60E92B44D909}"/>
              </a:ext>
            </a:extLst>
          </p:cNvPr>
          <p:cNvSpPr/>
          <p:nvPr/>
        </p:nvSpPr>
        <p:spPr>
          <a:xfrm>
            <a:off x="8114925" y="3036236"/>
            <a:ext cx="807868" cy="807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a:solidFill>
                  <a:schemeClr val="tx2"/>
                </a:solidFill>
                <a:latin typeface="Verdana" panose="020B0604030504040204" pitchFamily="34" charset="0"/>
                <a:ea typeface="Verdana" panose="020B0604030504040204" pitchFamily="34" charset="0"/>
              </a:rPr>
              <a:t>P 9 à 16</a:t>
            </a:r>
          </a:p>
        </p:txBody>
      </p:sp>
      <p:sp>
        <p:nvSpPr>
          <p:cNvPr id="9" name="Ellipse 8">
            <a:extLst>
              <a:ext uri="{FF2B5EF4-FFF2-40B4-BE49-F238E27FC236}">
                <a16:creationId xmlns:a16="http://schemas.microsoft.com/office/drawing/2014/main" id="{99312317-27E4-F2B2-6B83-C215E5637D94}"/>
              </a:ext>
            </a:extLst>
          </p:cNvPr>
          <p:cNvSpPr/>
          <p:nvPr/>
        </p:nvSpPr>
        <p:spPr>
          <a:xfrm>
            <a:off x="8114925" y="4131416"/>
            <a:ext cx="807868" cy="8078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a:latin typeface="Verdana" panose="020B0604030504040204" pitchFamily="34" charset="0"/>
                <a:ea typeface="Verdana" panose="020B0604030504040204" pitchFamily="34" charset="0"/>
              </a:rPr>
              <a:t>P 17 à 20</a:t>
            </a:r>
          </a:p>
        </p:txBody>
      </p:sp>
      <p:sp>
        <p:nvSpPr>
          <p:cNvPr id="10" name="Ellipse 9">
            <a:extLst>
              <a:ext uri="{FF2B5EF4-FFF2-40B4-BE49-F238E27FC236}">
                <a16:creationId xmlns:a16="http://schemas.microsoft.com/office/drawing/2014/main" id="{1D137408-ED88-2F9B-3715-10F44F90116D}"/>
              </a:ext>
            </a:extLst>
          </p:cNvPr>
          <p:cNvSpPr/>
          <p:nvPr/>
        </p:nvSpPr>
        <p:spPr>
          <a:xfrm>
            <a:off x="8114925" y="5333720"/>
            <a:ext cx="807868" cy="8078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a:latin typeface="Verdana" panose="020B0604030504040204" pitchFamily="34" charset="0"/>
                <a:ea typeface="Verdana" panose="020B0604030504040204" pitchFamily="34" charset="0"/>
              </a:rPr>
              <a:t>P 21 et 22</a:t>
            </a:r>
          </a:p>
        </p:txBody>
      </p:sp>
      <p:sp>
        <p:nvSpPr>
          <p:cNvPr id="11" name="Espace réservé du texte 5">
            <a:extLst>
              <a:ext uri="{FF2B5EF4-FFF2-40B4-BE49-F238E27FC236}">
                <a16:creationId xmlns:a16="http://schemas.microsoft.com/office/drawing/2014/main" id="{0B53643E-C91C-C95E-8BFA-BC27EB88B73B}"/>
              </a:ext>
            </a:extLst>
          </p:cNvPr>
          <p:cNvSpPr txBox="1">
            <a:spLocks/>
          </p:cNvSpPr>
          <p:nvPr/>
        </p:nvSpPr>
        <p:spPr>
          <a:xfrm>
            <a:off x="9635704" y="1981877"/>
            <a:ext cx="1429499" cy="707096"/>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accent5">
                  <a:lumMod val="50000"/>
                </a:schemeClr>
              </a:buClr>
              <a:buFont typeface="Wingdings" panose="05000000000000000000" pitchFamily="2" charset="2"/>
              <a:buChar char="q"/>
            </a:pPr>
            <a:r>
              <a:rPr lang="fr-FR" sz="4000">
                <a:solidFill>
                  <a:schemeClr val="bg1"/>
                </a:solidFill>
              </a:rPr>
              <a:t>.</a:t>
            </a:r>
          </a:p>
        </p:txBody>
      </p:sp>
      <p:sp>
        <p:nvSpPr>
          <p:cNvPr id="12" name="Espace réservé du texte 5">
            <a:extLst>
              <a:ext uri="{FF2B5EF4-FFF2-40B4-BE49-F238E27FC236}">
                <a16:creationId xmlns:a16="http://schemas.microsoft.com/office/drawing/2014/main" id="{4C4125A6-0165-A597-249B-8096E6BA1F53}"/>
              </a:ext>
            </a:extLst>
          </p:cNvPr>
          <p:cNvSpPr txBox="1">
            <a:spLocks/>
          </p:cNvSpPr>
          <p:nvPr/>
        </p:nvSpPr>
        <p:spPr>
          <a:xfrm>
            <a:off x="9635705" y="3122498"/>
            <a:ext cx="1429499" cy="707096"/>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CBF00"/>
              </a:buClr>
              <a:buFont typeface="Wingdings" panose="05000000000000000000" pitchFamily="2" charset="2"/>
              <a:buChar char="q"/>
            </a:pPr>
            <a:r>
              <a:rPr lang="fr-FR" sz="4000">
                <a:solidFill>
                  <a:schemeClr val="bg1"/>
                </a:solidFill>
              </a:rPr>
              <a:t>.</a:t>
            </a:r>
          </a:p>
        </p:txBody>
      </p:sp>
      <p:sp>
        <p:nvSpPr>
          <p:cNvPr id="13" name="Espace réservé du texte 5">
            <a:extLst>
              <a:ext uri="{FF2B5EF4-FFF2-40B4-BE49-F238E27FC236}">
                <a16:creationId xmlns:a16="http://schemas.microsoft.com/office/drawing/2014/main" id="{FABF7235-9F5E-42CF-2F51-5417460074F0}"/>
              </a:ext>
            </a:extLst>
          </p:cNvPr>
          <p:cNvSpPr txBox="1">
            <a:spLocks/>
          </p:cNvSpPr>
          <p:nvPr/>
        </p:nvSpPr>
        <p:spPr>
          <a:xfrm>
            <a:off x="9635705" y="4260810"/>
            <a:ext cx="1429499" cy="707096"/>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accent2"/>
              </a:buClr>
              <a:buFont typeface="Wingdings" panose="05000000000000000000" pitchFamily="2" charset="2"/>
              <a:buChar char="q"/>
            </a:pPr>
            <a:r>
              <a:rPr lang="fr-FR" sz="4000">
                <a:solidFill>
                  <a:schemeClr val="bg1"/>
                </a:solidFill>
              </a:rPr>
              <a:t>.</a:t>
            </a:r>
          </a:p>
        </p:txBody>
      </p:sp>
      <p:sp>
        <p:nvSpPr>
          <p:cNvPr id="14" name="Espace réservé du texte 5">
            <a:extLst>
              <a:ext uri="{FF2B5EF4-FFF2-40B4-BE49-F238E27FC236}">
                <a16:creationId xmlns:a16="http://schemas.microsoft.com/office/drawing/2014/main" id="{CF57703E-207C-81EB-8960-D040786A9672}"/>
              </a:ext>
            </a:extLst>
          </p:cNvPr>
          <p:cNvSpPr txBox="1">
            <a:spLocks/>
          </p:cNvSpPr>
          <p:nvPr/>
        </p:nvSpPr>
        <p:spPr>
          <a:xfrm>
            <a:off x="9635704" y="5442700"/>
            <a:ext cx="1429499" cy="707096"/>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accent3"/>
              </a:buClr>
              <a:buFont typeface="Wingdings" panose="05000000000000000000" pitchFamily="2" charset="2"/>
              <a:buChar char="q"/>
            </a:pPr>
            <a:r>
              <a:rPr lang="fr-FR" sz="4000">
                <a:solidFill>
                  <a:schemeClr val="bg1"/>
                </a:solidFill>
              </a:rPr>
              <a:t>.</a:t>
            </a:r>
          </a:p>
        </p:txBody>
      </p:sp>
      <p:sp>
        <p:nvSpPr>
          <p:cNvPr id="15" name="Espace réservé du texte 2">
            <a:extLst>
              <a:ext uri="{FF2B5EF4-FFF2-40B4-BE49-F238E27FC236}">
                <a16:creationId xmlns:a16="http://schemas.microsoft.com/office/drawing/2014/main" id="{07326074-E799-4F6E-1636-B4754C8AAD41}"/>
              </a:ext>
            </a:extLst>
          </p:cNvPr>
          <p:cNvSpPr txBox="1">
            <a:spLocks/>
          </p:cNvSpPr>
          <p:nvPr/>
        </p:nvSpPr>
        <p:spPr>
          <a:xfrm>
            <a:off x="8097670" y="1256874"/>
            <a:ext cx="899681" cy="55343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Wingdings" panose="05000000000000000000" pitchFamily="2" charset="2"/>
              <a:buNone/>
            </a:pPr>
            <a:r>
              <a:rPr lang="fr-FR" sz="1600" b="1">
                <a:latin typeface="Verdana" panose="020B0604030504040204" pitchFamily="34" charset="0"/>
                <a:ea typeface="Verdana" panose="020B0604030504040204" pitchFamily="34" charset="0"/>
              </a:rPr>
              <a:t>Pages 	</a:t>
            </a:r>
          </a:p>
        </p:txBody>
      </p:sp>
      <p:sp>
        <p:nvSpPr>
          <p:cNvPr id="16" name="Espace réservé du texte 2">
            <a:extLst>
              <a:ext uri="{FF2B5EF4-FFF2-40B4-BE49-F238E27FC236}">
                <a16:creationId xmlns:a16="http://schemas.microsoft.com/office/drawing/2014/main" id="{DDD1DE04-DF51-39E9-E5B6-6672EC16D824}"/>
              </a:ext>
            </a:extLst>
          </p:cNvPr>
          <p:cNvSpPr txBox="1">
            <a:spLocks/>
          </p:cNvSpPr>
          <p:nvPr/>
        </p:nvSpPr>
        <p:spPr>
          <a:xfrm>
            <a:off x="8997351" y="1256486"/>
            <a:ext cx="1923691" cy="553435"/>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Wingdings" panose="05000000000000000000" pitchFamily="2" charset="2"/>
              <a:buNone/>
            </a:pPr>
            <a:r>
              <a:rPr lang="fr-FR" sz="1600" b="1">
                <a:latin typeface="Verdana" panose="020B0604030504040204" pitchFamily="34" charset="0"/>
                <a:ea typeface="Verdana" panose="020B0604030504040204" pitchFamily="34" charset="0"/>
              </a:rPr>
              <a:t>Fait ! </a:t>
            </a:r>
          </a:p>
          <a:p>
            <a:pPr marL="0" indent="0" algn="ctr">
              <a:lnSpc>
                <a:spcPct val="100000"/>
              </a:lnSpc>
              <a:spcBef>
                <a:spcPts val="0"/>
              </a:spcBef>
              <a:buFont typeface="Wingdings" panose="05000000000000000000" pitchFamily="2" charset="2"/>
              <a:buNone/>
            </a:pPr>
            <a:r>
              <a:rPr lang="fr-FR" sz="1600" b="1">
                <a:latin typeface="Verdana" panose="020B0604030504040204" pitchFamily="34" charset="0"/>
                <a:ea typeface="Verdana" panose="020B0604030504040204" pitchFamily="34" charset="0"/>
              </a:rPr>
              <a:t>(coche la case)</a:t>
            </a:r>
          </a:p>
        </p:txBody>
      </p:sp>
      <p:sp>
        <p:nvSpPr>
          <p:cNvPr id="18" name="ZoneTexte 17">
            <a:extLst>
              <a:ext uri="{FF2B5EF4-FFF2-40B4-BE49-F238E27FC236}">
                <a16:creationId xmlns:a16="http://schemas.microsoft.com/office/drawing/2014/main" id="{C640DCD1-4E68-D29B-D881-36D4EC4A672F}"/>
              </a:ext>
            </a:extLst>
          </p:cNvPr>
          <p:cNvSpPr txBox="1"/>
          <p:nvPr/>
        </p:nvSpPr>
        <p:spPr>
          <a:xfrm>
            <a:off x="11836079" y="6472347"/>
            <a:ext cx="304800"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4</a:t>
            </a:r>
          </a:p>
        </p:txBody>
      </p:sp>
    </p:spTree>
    <p:extLst>
      <p:ext uri="{BB962C8B-B14F-4D97-AF65-F5344CB8AC3E}">
        <p14:creationId xmlns:p14="http://schemas.microsoft.com/office/powerpoint/2010/main" val="894530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1DE6D00B-8490-4A4C-8BC1-B43BAAF33548}"/>
              </a:ext>
            </a:extLst>
          </p:cNvPr>
          <p:cNvSpPr>
            <a:spLocks noGrp="1"/>
          </p:cNvSpPr>
          <p:nvPr>
            <p:ph type="body" sz="quarter" idx="10"/>
          </p:nvPr>
        </p:nvSpPr>
        <p:spPr>
          <a:xfrm>
            <a:off x="1181454" y="700594"/>
            <a:ext cx="10462678" cy="701675"/>
          </a:xfrm>
        </p:spPr>
        <p:txBody>
          <a:bodyPr>
            <a:normAutofit/>
          </a:bodyPr>
          <a:lstStyle/>
          <a:p>
            <a:r>
              <a:rPr lang="fr-FR" sz="2200"/>
              <a:t>Module 1 - La découverte de la structure d’accueil et ses métiers</a:t>
            </a:r>
          </a:p>
        </p:txBody>
      </p:sp>
      <p:sp>
        <p:nvSpPr>
          <p:cNvPr id="6" name="Espace réservé du texte 2">
            <a:extLst>
              <a:ext uri="{FF2B5EF4-FFF2-40B4-BE49-F238E27FC236}">
                <a16:creationId xmlns:a16="http://schemas.microsoft.com/office/drawing/2014/main" id="{C17BEB80-4459-3BA8-2C4A-E55E4FF949F7}"/>
              </a:ext>
            </a:extLst>
          </p:cNvPr>
          <p:cNvSpPr txBox="1">
            <a:spLocks/>
          </p:cNvSpPr>
          <p:nvPr/>
        </p:nvSpPr>
        <p:spPr>
          <a:xfrm>
            <a:off x="1181454" y="1099595"/>
            <a:ext cx="11010546" cy="1713053"/>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a:solidFill>
                  <a:schemeClr val="tx2"/>
                </a:solidFill>
                <a:latin typeface="Verdana" panose="020B0604030504040204" pitchFamily="34" charset="0"/>
                <a:ea typeface="Verdana" panose="020B0604030504040204" pitchFamily="34" charset="0"/>
              </a:rPr>
              <a:t>Ce module se découpe en plusieurs séquences : </a:t>
            </a:r>
          </a:p>
          <a:p>
            <a:pPr marL="342900" indent="-342900">
              <a:buFont typeface="+mj-lt"/>
              <a:buAutoNum type="arabicPeriod"/>
            </a:pPr>
            <a:r>
              <a:rPr lang="fr-FR" sz="1400" b="0">
                <a:solidFill>
                  <a:schemeClr val="tx2"/>
                </a:solidFill>
                <a:latin typeface="Verdana" panose="020B0604030504040204" pitchFamily="34" charset="0"/>
                <a:ea typeface="Verdana" panose="020B0604030504040204" pitchFamily="34" charset="0"/>
              </a:rPr>
              <a:t>La découverte de la structure et son organisation – Fiche identité et 1 mémo « ce que j’ai appris sur l’entreprise » </a:t>
            </a:r>
          </a:p>
          <a:p>
            <a:pPr marL="342900" indent="-342900">
              <a:buFont typeface="+mj-lt"/>
              <a:buAutoNum type="arabicPeriod"/>
            </a:pPr>
            <a:r>
              <a:rPr lang="fr-FR" sz="1400" b="0">
                <a:solidFill>
                  <a:schemeClr val="tx2"/>
                </a:solidFill>
                <a:latin typeface="Verdana" panose="020B0604030504040204" pitchFamily="34" charset="0"/>
                <a:ea typeface="Verdana" panose="020B0604030504040204" pitchFamily="34" charset="0"/>
              </a:rPr>
              <a:t>L’organisation politique – Fiche identité et 1 mémo « ce que j’ai appris sur l’entreprise » </a:t>
            </a:r>
          </a:p>
          <a:p>
            <a:pPr marL="342900" indent="-342900">
              <a:buFont typeface="+mj-lt"/>
              <a:buAutoNum type="arabicPeriod"/>
            </a:pPr>
            <a:r>
              <a:rPr lang="fr-FR" sz="1400" b="0">
                <a:solidFill>
                  <a:schemeClr val="tx2"/>
                </a:solidFill>
                <a:latin typeface="Verdana" panose="020B0604030504040204" pitchFamily="34" charset="0"/>
                <a:ea typeface="Verdana" panose="020B0604030504040204" pitchFamily="34" charset="0"/>
              </a:rPr>
              <a:t>La découverte des métiers – quiz et 1 mémo « ce que j’ai appris sur les métiers » </a:t>
            </a:r>
          </a:p>
          <a:p>
            <a:r>
              <a:rPr lang="fr-FR" sz="1400" b="0">
                <a:solidFill>
                  <a:schemeClr val="tx2"/>
                </a:solidFill>
                <a:latin typeface="Verdana" panose="020B0604030504040204" pitchFamily="34" charset="0"/>
                <a:ea typeface="Verdana" panose="020B0604030504040204" pitchFamily="34" charset="0"/>
              </a:rPr>
              <a:t>Ce module est à compléter à partir des documents ressources transmis par la structure (livret d’accueil, statuts, plaquette de présentation,  organigramme,…) et à partir d’</a:t>
            </a:r>
            <a:r>
              <a:rPr lang="fr-FR" altLang="fr-FR" sz="1400" b="0">
                <a:solidFill>
                  <a:schemeClr val="tx2"/>
                </a:solidFill>
                <a:latin typeface="Verdana" panose="020B0604030504040204" pitchFamily="34" charset="0"/>
                <a:ea typeface="Verdana" panose="020B0604030504040204" pitchFamily="34" charset="0"/>
              </a:rPr>
              <a:t>échanges avec les membres de l’équipe (cf. annexe : trame d’interviews)</a:t>
            </a:r>
            <a:endParaRPr lang="fr-FR" sz="1400" b="0">
              <a:solidFill>
                <a:schemeClr val="tx2"/>
              </a:solidFill>
              <a:latin typeface="Verdana" panose="020B0604030504040204" pitchFamily="34" charset="0"/>
              <a:ea typeface="Verdana" panose="020B0604030504040204" pitchFamily="34" charset="0"/>
            </a:endParaRPr>
          </a:p>
        </p:txBody>
      </p:sp>
      <p:sp>
        <p:nvSpPr>
          <p:cNvPr id="2" name="ZoneTexte 1">
            <a:extLst>
              <a:ext uri="{FF2B5EF4-FFF2-40B4-BE49-F238E27FC236}">
                <a16:creationId xmlns:a16="http://schemas.microsoft.com/office/drawing/2014/main" id="{CAA30C95-4DC4-0D2C-7381-682DC4248586}"/>
              </a:ext>
            </a:extLst>
          </p:cNvPr>
          <p:cNvSpPr txBox="1"/>
          <p:nvPr/>
        </p:nvSpPr>
        <p:spPr>
          <a:xfrm>
            <a:off x="11836079" y="6472347"/>
            <a:ext cx="304800"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5</a:t>
            </a:r>
          </a:p>
        </p:txBody>
      </p:sp>
      <p:sp>
        <p:nvSpPr>
          <p:cNvPr id="5" name="Rectangle : avec coins arrondis en diagonale 4">
            <a:extLst>
              <a:ext uri="{FF2B5EF4-FFF2-40B4-BE49-F238E27FC236}">
                <a16:creationId xmlns:a16="http://schemas.microsoft.com/office/drawing/2014/main" id="{90275A39-A61C-6382-CC60-D4689997DC8D}"/>
              </a:ext>
            </a:extLst>
          </p:cNvPr>
          <p:cNvSpPr/>
          <p:nvPr/>
        </p:nvSpPr>
        <p:spPr>
          <a:xfrm>
            <a:off x="604557" y="3102764"/>
            <a:ext cx="5416618" cy="553434"/>
          </a:xfrm>
          <a:prstGeom prst="round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latin typeface="Verdana" panose="020B0604030504040204" pitchFamily="34" charset="0"/>
                <a:ea typeface="Verdana" panose="020B0604030504040204" pitchFamily="34" charset="0"/>
              </a:rPr>
              <a:t>Mémo : Ce que j’ai appris et que je vais retenir sur l’entreprise </a:t>
            </a:r>
            <a:r>
              <a:rPr lang="fr-FR" sz="900" i="1" dirty="0">
                <a:latin typeface="Verdana" panose="020B0604030504040204" pitchFamily="34" charset="0"/>
                <a:ea typeface="Verdana" panose="020B0604030504040204" pitchFamily="34" charset="0"/>
              </a:rPr>
              <a:t>(à remplir à la fin du module)</a:t>
            </a:r>
          </a:p>
        </p:txBody>
      </p:sp>
      <p:sp>
        <p:nvSpPr>
          <p:cNvPr id="8" name="Rectangle : avec coins arrondis en diagonale 7">
            <a:extLst>
              <a:ext uri="{FF2B5EF4-FFF2-40B4-BE49-F238E27FC236}">
                <a16:creationId xmlns:a16="http://schemas.microsoft.com/office/drawing/2014/main" id="{C7BC927B-059D-A74A-18A1-1A35440E77C5}"/>
              </a:ext>
            </a:extLst>
          </p:cNvPr>
          <p:cNvSpPr/>
          <p:nvPr/>
        </p:nvSpPr>
        <p:spPr>
          <a:xfrm>
            <a:off x="6476331" y="3091192"/>
            <a:ext cx="5416617" cy="553435"/>
          </a:xfrm>
          <a:prstGeom prst="round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latin typeface="Verdana" panose="020B0604030504040204" pitchFamily="34" charset="0"/>
                <a:ea typeface="Verdana" panose="020B0604030504040204" pitchFamily="34" charset="0"/>
              </a:rPr>
              <a:t>Mémo : Ce que j’ai appris et que je vais retenir sur les métiers </a:t>
            </a:r>
            <a:r>
              <a:rPr lang="fr-FR" sz="900" i="1" dirty="0">
                <a:latin typeface="Verdana" panose="020B0604030504040204" pitchFamily="34" charset="0"/>
                <a:ea typeface="Verdana" panose="020B0604030504040204" pitchFamily="34" charset="0"/>
              </a:rPr>
              <a:t>(à remplir à la fin du module)</a:t>
            </a:r>
          </a:p>
        </p:txBody>
      </p:sp>
      <p:sp>
        <p:nvSpPr>
          <p:cNvPr id="9" name="Rectangle 8">
            <a:extLst>
              <a:ext uri="{FF2B5EF4-FFF2-40B4-BE49-F238E27FC236}">
                <a16:creationId xmlns:a16="http://schemas.microsoft.com/office/drawing/2014/main" id="{88902519-D681-BC42-23A8-F73BC54A0B50}"/>
              </a:ext>
            </a:extLst>
          </p:cNvPr>
          <p:cNvSpPr/>
          <p:nvPr/>
        </p:nvSpPr>
        <p:spPr>
          <a:xfrm>
            <a:off x="604557" y="3761772"/>
            <a:ext cx="5416618" cy="3057242"/>
          </a:xfrm>
          <a:prstGeom prst="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67915EB5-C4A7-1F28-38C4-BB6EBCD667C6}"/>
              </a:ext>
            </a:extLst>
          </p:cNvPr>
          <p:cNvSpPr/>
          <p:nvPr/>
        </p:nvSpPr>
        <p:spPr>
          <a:xfrm>
            <a:off x="6476331" y="3750197"/>
            <a:ext cx="5416618" cy="3068817"/>
          </a:xfrm>
          <a:prstGeom prst="rect">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82114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C33B2FC-5F0A-3114-99AD-B7941D4EED12}"/>
              </a:ext>
            </a:extLst>
          </p:cNvPr>
          <p:cNvSpPr txBox="1"/>
          <p:nvPr/>
        </p:nvSpPr>
        <p:spPr>
          <a:xfrm>
            <a:off x="11836079" y="6472347"/>
            <a:ext cx="304800"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6</a:t>
            </a:r>
          </a:p>
        </p:txBody>
      </p:sp>
      <p:sp>
        <p:nvSpPr>
          <p:cNvPr id="8" name="Espace réservé du texte 13">
            <a:extLst>
              <a:ext uri="{FF2B5EF4-FFF2-40B4-BE49-F238E27FC236}">
                <a16:creationId xmlns:a16="http://schemas.microsoft.com/office/drawing/2014/main" id="{94794554-B555-88B4-4949-BA2AED0A33DE}"/>
              </a:ext>
            </a:extLst>
          </p:cNvPr>
          <p:cNvSpPr txBox="1">
            <a:spLocks/>
          </p:cNvSpPr>
          <p:nvPr/>
        </p:nvSpPr>
        <p:spPr>
          <a:xfrm>
            <a:off x="6491335" y="223285"/>
            <a:ext cx="5576619"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1 – Découverte de la structure d’accueil et ses métiers</a:t>
            </a:r>
          </a:p>
        </p:txBody>
      </p:sp>
      <p:sp>
        <p:nvSpPr>
          <p:cNvPr id="3" name="ZoneTexte 2">
            <a:extLst>
              <a:ext uri="{FF2B5EF4-FFF2-40B4-BE49-F238E27FC236}">
                <a16:creationId xmlns:a16="http://schemas.microsoft.com/office/drawing/2014/main" id="{532090F6-AB5A-439B-60B5-257EF45CABB0}"/>
              </a:ext>
            </a:extLst>
          </p:cNvPr>
          <p:cNvSpPr txBox="1"/>
          <p:nvPr/>
        </p:nvSpPr>
        <p:spPr>
          <a:xfrm>
            <a:off x="1364262" y="592617"/>
            <a:ext cx="8442211" cy="338554"/>
          </a:xfrm>
          <a:prstGeom prst="rect">
            <a:avLst/>
          </a:prstGeom>
          <a:solidFill>
            <a:schemeClr val="accent4"/>
          </a:solidFill>
        </p:spPr>
        <p:txBody>
          <a:bodyPr wrap="square" rtlCol="0">
            <a:spAutoFit/>
          </a:bodyPr>
          <a:lstStyle/>
          <a:p>
            <a:r>
              <a:rPr lang="fr-FR" sz="1600" b="1" i="0" u="none" strike="noStrike" kern="1200" baseline="0">
                <a:solidFill>
                  <a:schemeClr val="bg1"/>
                </a:solidFill>
                <a:latin typeface="Verdana" panose="020B0604030504040204" pitchFamily="34" charset="0"/>
                <a:ea typeface="Verdana" panose="020B0604030504040204" pitchFamily="34" charset="0"/>
              </a:rPr>
              <a:t>1. Découverte </a:t>
            </a:r>
            <a:r>
              <a:rPr lang="fr-FR" sz="1600" b="1">
                <a:solidFill>
                  <a:schemeClr val="bg1"/>
                </a:solidFill>
                <a:latin typeface="Verdana" panose="020B0604030504040204" pitchFamily="34" charset="0"/>
                <a:ea typeface="Verdana" panose="020B0604030504040204" pitchFamily="34" charset="0"/>
              </a:rPr>
              <a:t>de la structure et de son organisation – Fiche identité</a:t>
            </a:r>
            <a:endParaRPr lang="fr-FR" sz="1600" b="1" i="0" u="none" strike="noStrike" kern="1200" baseline="0">
              <a:solidFill>
                <a:schemeClr val="bg1"/>
              </a:solidFill>
              <a:latin typeface="Verdana" panose="020B0604030504040204" pitchFamily="34" charset="0"/>
              <a:ea typeface="Verdana" panose="020B0604030504040204" pitchFamily="34" charset="0"/>
            </a:endParaRPr>
          </a:p>
        </p:txBody>
      </p:sp>
      <p:sp>
        <p:nvSpPr>
          <p:cNvPr id="6" name="Espace réservé du texte 14">
            <a:extLst>
              <a:ext uri="{FF2B5EF4-FFF2-40B4-BE49-F238E27FC236}">
                <a16:creationId xmlns:a16="http://schemas.microsoft.com/office/drawing/2014/main" id="{11690501-7C60-4756-A896-DFAB98DE53A1}"/>
              </a:ext>
            </a:extLst>
          </p:cNvPr>
          <p:cNvSpPr txBox="1">
            <a:spLocks/>
          </p:cNvSpPr>
          <p:nvPr/>
        </p:nvSpPr>
        <p:spPr>
          <a:xfrm>
            <a:off x="477023" y="1400538"/>
            <a:ext cx="11556826" cy="5267682"/>
          </a:xfrm>
          <a:prstGeom prst="rect">
            <a:avLst/>
          </a:prstGeom>
        </p:spPr>
        <p:txBody>
          <a:bodyPr/>
          <a:lstStyle>
            <a:lvl1pPr marL="342900" indent="-342900" algn="l" defTabSz="914400" rtl="0" eaLnBrk="1" latinLnBrk="0" hangingPunct="1">
              <a:lnSpc>
                <a:spcPct val="90000"/>
              </a:lnSpc>
              <a:spcBef>
                <a:spcPts val="1000"/>
              </a:spcBef>
              <a:buClr>
                <a:srgbClr val="1DACD5"/>
              </a:buClr>
              <a:buFont typeface="Wingdings" panose="05000000000000000000" pitchFamily="2" charset="2"/>
              <a:buChar char="§"/>
              <a:defRPr sz="2500" b="0" i="0" kern="1200" baseline="0">
                <a:solidFill>
                  <a:srgbClr val="33576E"/>
                </a:solidFill>
                <a:latin typeface="Jaroslav Medium" panose="02000503000000090004" pitchFamily="50" charset="0"/>
                <a:ea typeface="+mn-ea"/>
                <a:cs typeface="+mn-cs"/>
              </a:defRPr>
            </a:lvl1pPr>
            <a:lvl2pPr marL="685800" indent="-228600" algn="l" defTabSz="914400" rtl="0" eaLnBrk="1" latinLnBrk="0" hangingPunct="1">
              <a:lnSpc>
                <a:spcPct val="90000"/>
              </a:lnSpc>
              <a:spcBef>
                <a:spcPts val="500"/>
              </a:spcBef>
              <a:buClrTx/>
              <a:buFont typeface="Arial" panose="020B0604020202020204" pitchFamily="34" charset="0"/>
              <a:buChar char="•"/>
              <a:defRPr sz="2200" kern="1200">
                <a:solidFill>
                  <a:schemeClr val="tx1"/>
                </a:solidFill>
                <a:latin typeface="HelveticaNeueLT Com 55 Roman" panose="020B0604020202020204" pitchFamily="34" charset="0"/>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HelveticaNeueLT Com 55 Roman" panose="020B0604020202020204" pitchFamily="34" charset="0"/>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HelveticaNeueLT Com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defRPr/>
            </a:pPr>
            <a:r>
              <a:rPr lang="fr-FR" altLang="fr-FR" sz="1700">
                <a:solidFill>
                  <a:schemeClr val="tx2"/>
                </a:solidFill>
                <a:latin typeface="Verdana" panose="020B0604030504040204" pitchFamily="34" charset="0"/>
                <a:ea typeface="Verdana" panose="020B0604030504040204" pitchFamily="34" charset="0"/>
              </a:rPr>
              <a:t>Le nom de la structure :</a:t>
            </a:r>
          </a:p>
          <a:p>
            <a:pPr>
              <a:spcBef>
                <a:spcPts val="0"/>
              </a:spcBef>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Son adresse :</a:t>
            </a:r>
          </a:p>
          <a:p>
            <a:pPr>
              <a:spcBef>
                <a:spcPts val="0"/>
              </a:spcBef>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Son site internet : 	</a:t>
            </a:r>
          </a:p>
          <a:p>
            <a:pPr marL="0" indent="0">
              <a:spcBef>
                <a:spcPts val="0"/>
              </a:spcBef>
              <a:buNone/>
              <a:defRPr/>
            </a:pPr>
            <a:r>
              <a:rPr lang="fr-FR" altLang="fr-FR" sz="1700">
                <a:solidFill>
                  <a:schemeClr val="tx2"/>
                </a:solidFill>
                <a:latin typeface="Verdana" panose="020B0604030504040204" pitchFamily="34" charset="0"/>
                <a:ea typeface="Verdana" panose="020B0604030504040204" pitchFamily="34" charset="0"/>
              </a:rPr>
              <a:t>							</a:t>
            </a: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Son statut :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Mutuelle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Association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Coopérative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Fondation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altLang="fr-FR" sz="1700">
                <a:solidFill>
                  <a:schemeClr val="tx2"/>
                </a:solidFill>
                <a:latin typeface="Verdana" panose="020B0604030504040204" pitchFamily="34" charset="0"/>
                <a:ea typeface="Verdana" panose="020B0604030504040204" pitchFamily="34" charset="0"/>
              </a:rPr>
              <a:t> Autre</a:t>
            </a:r>
          </a:p>
          <a:p>
            <a:pPr>
              <a:spcBef>
                <a:spcPts val="0"/>
              </a:spcBef>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La structure est-elle présente au niveau :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local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Départemental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Régional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a:solidFill>
                  <a:schemeClr val="tx2"/>
                </a:solidFill>
                <a:latin typeface="Verdana" panose="020B0604030504040204" pitchFamily="34" charset="0"/>
                <a:ea typeface="Verdana" panose="020B0604030504040204" pitchFamily="34" charset="0"/>
              </a:rPr>
              <a:t>National</a:t>
            </a:r>
          </a:p>
          <a:p>
            <a:pPr>
              <a:spcBef>
                <a:spcPts val="0"/>
              </a:spcBef>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Sa date de création :</a:t>
            </a:r>
          </a:p>
          <a:p>
            <a:pPr>
              <a:spcBef>
                <a:spcPts val="0"/>
              </a:spcBef>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Quelles sont les activités principales de l’entreprise :</a:t>
            </a:r>
          </a:p>
          <a:p>
            <a:pPr>
              <a:spcBef>
                <a:spcPts val="0"/>
              </a:spcBef>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Combien de personnels travaillent dans l’entreprise ou sur le site où j’effectue le stage :</a:t>
            </a:r>
          </a:p>
          <a:p>
            <a:pPr marL="0" indent="0">
              <a:spcBef>
                <a:spcPts val="0"/>
              </a:spcBef>
              <a:buFont typeface="Wingdings" panose="05000000000000000000" pitchFamily="2" charset="2"/>
              <a:buNone/>
              <a:defRPr/>
            </a:pPr>
            <a:r>
              <a:rPr lang="fr-FR" altLang="fr-FR" sz="1700">
                <a:solidFill>
                  <a:schemeClr val="tx2"/>
                </a:solidFill>
                <a:latin typeface="Verdana" panose="020B0604030504040204" pitchFamily="34" charset="0"/>
                <a:ea typeface="Verdana" panose="020B0604030504040204" pitchFamily="34" charset="0"/>
              </a:rPr>
              <a:t>    Nombre de femmes  : 		    Nombre d’hommes :</a:t>
            </a:r>
          </a:p>
          <a:p>
            <a:pPr marL="0" indent="0">
              <a:spcBef>
                <a:spcPts val="0"/>
              </a:spcBef>
              <a:buFont typeface="Wingdings" panose="05000000000000000000" pitchFamily="2" charset="2"/>
              <a:buNone/>
              <a:defRPr/>
            </a:pPr>
            <a:endParaRPr lang="fr-FR" altLang="fr-FR" sz="1700">
              <a:solidFill>
                <a:schemeClr val="tx2"/>
              </a:solidFill>
              <a:latin typeface="Verdana" panose="020B0604030504040204" pitchFamily="34" charset="0"/>
              <a:ea typeface="Verdana" panose="020B0604030504040204" pitchFamily="34" charset="0"/>
            </a:endParaRPr>
          </a:p>
          <a:p>
            <a:pPr>
              <a:spcBef>
                <a:spcPts val="0"/>
              </a:spcBef>
              <a:defRPr/>
            </a:pPr>
            <a:r>
              <a:rPr lang="fr-FR" altLang="fr-FR" sz="1700">
                <a:solidFill>
                  <a:schemeClr val="tx2"/>
                </a:solidFill>
                <a:latin typeface="Verdana" panose="020B0604030504040204" pitchFamily="34" charset="0"/>
                <a:ea typeface="Verdana" panose="020B0604030504040204" pitchFamily="34" charset="0"/>
              </a:rPr>
              <a:t>Qui dirige l’entreprise ou est responsable du site où j’effectue le stage :</a:t>
            </a:r>
            <a:endParaRPr lang="fr-FR" altLang="fr-FR" sz="1700">
              <a:solidFill>
                <a:schemeClr val="tx2"/>
              </a:solidFill>
            </a:endParaRPr>
          </a:p>
          <a:p>
            <a:pPr>
              <a:defRPr/>
            </a:pPr>
            <a:endParaRPr lang="fr-FR" sz="1700">
              <a:solidFill>
                <a:schemeClr val="tx2"/>
              </a:solidFill>
            </a:endParaRPr>
          </a:p>
        </p:txBody>
      </p:sp>
    </p:spTree>
    <p:extLst>
      <p:ext uri="{BB962C8B-B14F-4D97-AF65-F5344CB8AC3E}">
        <p14:creationId xmlns:p14="http://schemas.microsoft.com/office/powerpoint/2010/main" val="3489061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space réservé du texte 14">
            <a:extLst>
              <a:ext uri="{FF2B5EF4-FFF2-40B4-BE49-F238E27FC236}">
                <a16:creationId xmlns:a16="http://schemas.microsoft.com/office/drawing/2014/main" id="{11690501-7C60-4756-A896-DFAB98DE53A1}"/>
              </a:ext>
            </a:extLst>
          </p:cNvPr>
          <p:cNvSpPr>
            <a:spLocks noGrp="1"/>
          </p:cNvSpPr>
          <p:nvPr>
            <p:ph type="body" sz="quarter" idx="11"/>
          </p:nvPr>
        </p:nvSpPr>
        <p:spPr>
          <a:xfrm>
            <a:off x="466391" y="1350335"/>
            <a:ext cx="11388911" cy="5339831"/>
          </a:xfrm>
        </p:spPr>
        <p:txBody>
          <a:bodyPr/>
          <a:lstStyle/>
          <a:p>
            <a:pPr>
              <a:lnSpc>
                <a:spcPct val="100000"/>
              </a:lnSpc>
              <a:spcBef>
                <a:spcPts val="0"/>
              </a:spcBef>
              <a:defRPr/>
            </a:pPr>
            <a:r>
              <a:rPr lang="fr-FR" altLang="fr-FR" sz="1700" b="0"/>
              <a:t>Combien d’élu.es composent les instances de gouvernance (lieux où sont prises les décisions):</a:t>
            </a:r>
          </a:p>
          <a:p>
            <a:pPr marL="0" indent="0">
              <a:lnSpc>
                <a:spcPct val="100000"/>
              </a:lnSpc>
              <a:spcBef>
                <a:spcPts val="0"/>
              </a:spcBef>
              <a:buNone/>
              <a:defRPr/>
            </a:pPr>
            <a:r>
              <a:rPr lang="fr-FR" altLang="fr-FR" sz="1700" b="0"/>
              <a:t>    Bureau :		Conseil d’administration (CA) :</a:t>
            </a:r>
          </a:p>
          <a:p>
            <a:pPr marL="0" indent="0">
              <a:lnSpc>
                <a:spcPct val="100000"/>
              </a:lnSpc>
              <a:spcBef>
                <a:spcPts val="0"/>
              </a:spcBef>
              <a:buNone/>
              <a:defRPr/>
            </a:pPr>
            <a:endParaRPr lang="fr-FR" altLang="fr-FR" sz="1700" b="0"/>
          </a:p>
          <a:p>
            <a:pPr>
              <a:lnSpc>
                <a:spcPct val="100000"/>
              </a:lnSpc>
              <a:spcBef>
                <a:spcPts val="0"/>
              </a:spcBef>
              <a:defRPr/>
            </a:pPr>
            <a:r>
              <a:rPr lang="fr-FR" altLang="fr-FR" sz="1700" b="0"/>
              <a:t>Pour combien de temps sont-ils/elles élu.es ? :</a:t>
            </a:r>
          </a:p>
          <a:p>
            <a:pPr>
              <a:lnSpc>
                <a:spcPct val="100000"/>
              </a:lnSpc>
              <a:spcBef>
                <a:spcPts val="0"/>
              </a:spcBef>
              <a:defRPr/>
            </a:pPr>
            <a:endParaRPr lang="fr-FR" altLang="fr-FR" sz="1700" b="0"/>
          </a:p>
          <a:p>
            <a:pPr>
              <a:lnSpc>
                <a:spcPct val="100000"/>
              </a:lnSpc>
              <a:spcBef>
                <a:spcPts val="0"/>
              </a:spcBef>
              <a:defRPr/>
            </a:pPr>
            <a:r>
              <a:rPr lang="fr-FR" altLang="fr-FR" sz="1700" b="0"/>
              <a:t>Au sein du CA, préciser le nombre de femmes  :             Le nombre d’hommes :</a:t>
            </a:r>
          </a:p>
          <a:p>
            <a:pPr>
              <a:lnSpc>
                <a:spcPct val="100000"/>
              </a:lnSpc>
              <a:spcBef>
                <a:spcPts val="0"/>
              </a:spcBef>
              <a:defRPr/>
            </a:pPr>
            <a:r>
              <a:rPr lang="fr-FR" altLang="fr-FR" sz="1700" b="0"/>
              <a:t>Au sein du bureau, préciser le nombre de femmes  :             Le nombre d’hommes :</a:t>
            </a:r>
          </a:p>
          <a:p>
            <a:pPr>
              <a:lnSpc>
                <a:spcPct val="100000"/>
              </a:lnSpc>
              <a:spcBef>
                <a:spcPts val="0"/>
              </a:spcBef>
              <a:defRPr/>
            </a:pPr>
            <a:endParaRPr lang="fr-FR" altLang="fr-FR" sz="1700" b="0"/>
          </a:p>
          <a:p>
            <a:pPr>
              <a:lnSpc>
                <a:spcPct val="100000"/>
              </a:lnSpc>
              <a:spcBef>
                <a:spcPts val="0"/>
              </a:spcBef>
              <a:defRPr/>
            </a:pPr>
            <a:r>
              <a:rPr lang="fr-FR" altLang="fr-FR" sz="1700" b="0"/>
              <a:t>Qui préside la structure où j’effectue le stage :</a:t>
            </a:r>
          </a:p>
          <a:p>
            <a:pPr>
              <a:lnSpc>
                <a:spcPct val="100000"/>
              </a:lnSpc>
              <a:spcBef>
                <a:spcPts val="0"/>
              </a:spcBef>
              <a:defRPr/>
            </a:pPr>
            <a:endParaRPr lang="fr-FR" altLang="fr-FR" sz="1700" b="0"/>
          </a:p>
          <a:p>
            <a:pPr>
              <a:lnSpc>
                <a:spcPct val="100000"/>
              </a:lnSpc>
              <a:spcBef>
                <a:spcPts val="0"/>
              </a:spcBef>
              <a:defRPr/>
            </a:pPr>
            <a:r>
              <a:rPr lang="fr-FR" altLang="fr-FR" sz="1700" b="0"/>
              <a:t>Les principales activités ou les principaux rôles des membres du bureau :</a:t>
            </a:r>
          </a:p>
          <a:p>
            <a:pPr>
              <a:lnSpc>
                <a:spcPct val="100000"/>
              </a:lnSpc>
              <a:spcBef>
                <a:spcPts val="0"/>
              </a:spcBef>
              <a:defRPr/>
            </a:pPr>
            <a:endParaRPr lang="fr-FR" altLang="fr-FR" sz="1700" b="0"/>
          </a:p>
          <a:p>
            <a:pPr>
              <a:lnSpc>
                <a:spcPct val="100000"/>
              </a:lnSpc>
              <a:spcBef>
                <a:spcPts val="0"/>
              </a:spcBef>
              <a:defRPr/>
            </a:pPr>
            <a:endParaRPr lang="fr-FR" altLang="fr-FR" sz="1700" b="0"/>
          </a:p>
          <a:p>
            <a:pPr>
              <a:lnSpc>
                <a:spcPct val="100000"/>
              </a:lnSpc>
              <a:spcBef>
                <a:spcPts val="0"/>
              </a:spcBef>
              <a:defRPr/>
            </a:pPr>
            <a:r>
              <a:rPr lang="fr-FR" altLang="fr-FR" sz="1700" b="0"/>
              <a:t>Le nombre d’adhérent.es (ou de sociétaires ou de coopérateurs) de la structure où j’effectue le stage :</a:t>
            </a:r>
          </a:p>
          <a:p>
            <a:pPr>
              <a:lnSpc>
                <a:spcPct val="100000"/>
              </a:lnSpc>
              <a:spcBef>
                <a:spcPts val="0"/>
              </a:spcBef>
              <a:defRPr/>
            </a:pPr>
            <a:endParaRPr lang="fr-FR" altLang="fr-FR" sz="1700" b="0"/>
          </a:p>
          <a:p>
            <a:pPr>
              <a:spcBef>
                <a:spcPts val="0"/>
              </a:spcBef>
              <a:defRPr/>
            </a:pPr>
            <a:r>
              <a:rPr lang="fr-FR" altLang="fr-FR" sz="1700" b="0"/>
              <a:t>Quelles typologies de structures composent ses adhérents ? </a:t>
            </a:r>
          </a:p>
          <a:p>
            <a:pPr marL="0" indent="0">
              <a:spcBef>
                <a:spcPts val="0"/>
              </a:spcBef>
              <a:buFont typeface="Wingdings" panose="05000000000000000000" pitchFamily="2" charset="2"/>
              <a:buNone/>
              <a:defRPr/>
            </a:pP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b="0"/>
              <a:t>Mutuelle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b="0"/>
              <a:t>Association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b="0"/>
              <a:t>Coopérative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b="0"/>
              <a:t>Fondation   </a:t>
            </a:r>
            <a:r>
              <a:rPr lang="fr-FR" sz="1700">
                <a:solidFill>
                  <a:schemeClr val="tx2"/>
                </a:solidFill>
                <a:latin typeface="Wingdings" panose="05000000000000000000" pitchFamily="2" charset="2"/>
                <a:ea typeface="Calibri" panose="020F0502020204030204" pitchFamily="34" charset="0"/>
                <a:cs typeface="Times New Roman" panose="02020603050405020304" pitchFamily="18" charset="0"/>
              </a:rPr>
              <a:t>r</a:t>
            </a:r>
            <a:r>
              <a:rPr lang="fr-FR" sz="1700">
                <a:solidFill>
                  <a:schemeClr val="tx2"/>
                </a:solidFill>
                <a:cs typeface="Times New Roman" panose="02020603050405020304" pitchFamily="18" charset="0"/>
              </a:rPr>
              <a:t> </a:t>
            </a:r>
            <a:r>
              <a:rPr lang="fr-FR" altLang="fr-FR" sz="1700" b="0"/>
              <a:t>Autres, préciser :</a:t>
            </a:r>
          </a:p>
          <a:p>
            <a:pPr marL="0" indent="0">
              <a:spcBef>
                <a:spcPts val="0"/>
              </a:spcBef>
              <a:buFont typeface="Wingdings" panose="05000000000000000000" pitchFamily="2" charset="2"/>
              <a:buNone/>
              <a:defRPr/>
            </a:pPr>
            <a:endParaRPr lang="fr-FR" altLang="fr-FR" sz="1700"/>
          </a:p>
          <a:p>
            <a:pPr marL="0" indent="0">
              <a:spcBef>
                <a:spcPts val="0"/>
              </a:spcBef>
              <a:buFont typeface="Wingdings" panose="05000000000000000000" pitchFamily="2" charset="2"/>
              <a:buNone/>
              <a:defRPr/>
            </a:pPr>
            <a:endParaRPr lang="fr-FR" altLang="fr-FR" sz="1700"/>
          </a:p>
          <a:p>
            <a:pPr marL="0" indent="0">
              <a:spcBef>
                <a:spcPts val="0"/>
              </a:spcBef>
              <a:buFont typeface="Wingdings" panose="05000000000000000000" pitchFamily="2" charset="2"/>
              <a:buNone/>
              <a:defRPr/>
            </a:pPr>
            <a:endParaRPr lang="fr-FR" altLang="fr-FR" sz="1700"/>
          </a:p>
          <a:p>
            <a:pPr marL="0" indent="0">
              <a:spcBef>
                <a:spcPts val="0"/>
              </a:spcBef>
              <a:buFont typeface="Wingdings" panose="05000000000000000000" pitchFamily="2" charset="2"/>
              <a:buNone/>
              <a:defRPr/>
            </a:pPr>
            <a:endParaRPr lang="fr-FR" altLang="fr-FR" sz="1700"/>
          </a:p>
          <a:p>
            <a:pPr>
              <a:defRPr/>
            </a:pPr>
            <a:endParaRPr lang="fr-FR" sz="1700"/>
          </a:p>
          <a:p>
            <a:pPr>
              <a:lnSpc>
                <a:spcPct val="100000"/>
              </a:lnSpc>
              <a:spcBef>
                <a:spcPts val="0"/>
              </a:spcBef>
              <a:defRPr/>
            </a:pPr>
            <a:endParaRPr lang="fr-FR" altLang="fr-FR" sz="1700"/>
          </a:p>
          <a:p>
            <a:pPr>
              <a:lnSpc>
                <a:spcPct val="100000"/>
              </a:lnSpc>
              <a:spcBef>
                <a:spcPts val="0"/>
              </a:spcBef>
              <a:defRPr/>
            </a:pPr>
            <a:endParaRPr lang="fr-FR" altLang="fr-FR" sz="1700"/>
          </a:p>
          <a:p>
            <a:pPr>
              <a:lnSpc>
                <a:spcPct val="100000"/>
              </a:lnSpc>
              <a:spcBef>
                <a:spcPts val="0"/>
              </a:spcBef>
              <a:defRPr/>
            </a:pPr>
            <a:endParaRPr lang="fr-FR" sz="1700"/>
          </a:p>
        </p:txBody>
      </p:sp>
      <p:sp>
        <p:nvSpPr>
          <p:cNvPr id="7" name="ZoneTexte 6">
            <a:extLst>
              <a:ext uri="{FF2B5EF4-FFF2-40B4-BE49-F238E27FC236}">
                <a16:creationId xmlns:a16="http://schemas.microsoft.com/office/drawing/2014/main" id="{0BCF4C20-8439-C1B3-F18F-62F9E9A0FAD9}"/>
              </a:ext>
            </a:extLst>
          </p:cNvPr>
          <p:cNvSpPr txBox="1"/>
          <p:nvPr/>
        </p:nvSpPr>
        <p:spPr>
          <a:xfrm>
            <a:off x="1358120" y="592617"/>
            <a:ext cx="5443896" cy="338554"/>
          </a:xfrm>
          <a:prstGeom prst="rect">
            <a:avLst/>
          </a:prstGeom>
          <a:solidFill>
            <a:schemeClr val="accent4"/>
          </a:solidFill>
        </p:spPr>
        <p:txBody>
          <a:bodyPr wrap="square" rtlCol="0">
            <a:spAutoFit/>
          </a:bodyPr>
          <a:lstStyle/>
          <a:p>
            <a:r>
              <a:rPr lang="fr-FR" sz="1600" b="1">
                <a:solidFill>
                  <a:schemeClr val="bg1"/>
                </a:solidFill>
                <a:latin typeface="Verdana" panose="020B0604030504040204" pitchFamily="34" charset="0"/>
                <a:ea typeface="Verdana" panose="020B0604030504040204" pitchFamily="34" charset="0"/>
              </a:rPr>
              <a:t>2</a:t>
            </a:r>
            <a:r>
              <a:rPr lang="fr-FR" sz="1600" b="1" i="0" u="none" strike="noStrike" kern="1200" baseline="0">
                <a:solidFill>
                  <a:schemeClr val="bg1"/>
                </a:solidFill>
                <a:latin typeface="Verdana" panose="020B0604030504040204" pitchFamily="34" charset="0"/>
                <a:ea typeface="Verdana" panose="020B0604030504040204" pitchFamily="34" charset="0"/>
              </a:rPr>
              <a:t>. L’organisation politique – Fiche identité</a:t>
            </a:r>
          </a:p>
        </p:txBody>
      </p:sp>
      <p:sp>
        <p:nvSpPr>
          <p:cNvPr id="2" name="ZoneTexte 1">
            <a:extLst>
              <a:ext uri="{FF2B5EF4-FFF2-40B4-BE49-F238E27FC236}">
                <a16:creationId xmlns:a16="http://schemas.microsoft.com/office/drawing/2014/main" id="{5C33B2FC-5F0A-3114-99AD-B7941D4EED12}"/>
              </a:ext>
            </a:extLst>
          </p:cNvPr>
          <p:cNvSpPr txBox="1"/>
          <p:nvPr/>
        </p:nvSpPr>
        <p:spPr>
          <a:xfrm>
            <a:off x="11836079" y="6472347"/>
            <a:ext cx="304800"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7</a:t>
            </a:r>
          </a:p>
        </p:txBody>
      </p:sp>
      <p:sp>
        <p:nvSpPr>
          <p:cNvPr id="3" name="Espace réservé du texte 13">
            <a:extLst>
              <a:ext uri="{FF2B5EF4-FFF2-40B4-BE49-F238E27FC236}">
                <a16:creationId xmlns:a16="http://schemas.microsoft.com/office/drawing/2014/main" id="{B36F24A8-58CF-E50A-7C23-8EAD6057850A}"/>
              </a:ext>
            </a:extLst>
          </p:cNvPr>
          <p:cNvSpPr txBox="1">
            <a:spLocks/>
          </p:cNvSpPr>
          <p:nvPr/>
        </p:nvSpPr>
        <p:spPr>
          <a:xfrm>
            <a:off x="6491335" y="223285"/>
            <a:ext cx="5576619"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1 – Découverte de la structure d’accueil et ses métiers</a:t>
            </a:r>
          </a:p>
        </p:txBody>
      </p:sp>
    </p:spTree>
    <p:extLst>
      <p:ext uri="{BB962C8B-B14F-4D97-AF65-F5344CB8AC3E}">
        <p14:creationId xmlns:p14="http://schemas.microsoft.com/office/powerpoint/2010/main" val="1073176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14">
            <a:extLst>
              <a:ext uri="{FF2B5EF4-FFF2-40B4-BE49-F238E27FC236}">
                <a16:creationId xmlns:a16="http://schemas.microsoft.com/office/drawing/2014/main" id="{234C9BD8-6CD3-EDB1-08AB-7AB7DE55B205}"/>
              </a:ext>
            </a:extLst>
          </p:cNvPr>
          <p:cNvSpPr>
            <a:spLocks noGrp="1"/>
          </p:cNvSpPr>
          <p:nvPr>
            <p:ph type="body" sz="quarter" idx="11"/>
          </p:nvPr>
        </p:nvSpPr>
        <p:spPr>
          <a:xfrm>
            <a:off x="449385" y="1513676"/>
            <a:ext cx="11506683" cy="5167270"/>
          </a:xfrm>
        </p:spPr>
        <p:txBody>
          <a:bodyPr/>
          <a:lstStyle/>
          <a:p>
            <a:pPr>
              <a:lnSpc>
                <a:spcPct val="115000"/>
              </a:lnSpc>
              <a:spcBef>
                <a:spcPts val="0"/>
              </a:spcBef>
              <a:defRPr/>
            </a:pPr>
            <a:r>
              <a:rPr lang="fr-FR" sz="1600" b="0"/>
              <a:t>Quels sont les </a:t>
            </a:r>
            <a:r>
              <a:rPr lang="fr-FR" altLang="fr-FR" sz="1600" b="0"/>
              <a:t>principaux</a:t>
            </a:r>
            <a:r>
              <a:rPr lang="fr-FR" sz="1600" b="0"/>
              <a:t> métiers au sein de la structure ?  Et q</a:t>
            </a:r>
            <a:r>
              <a:rPr lang="fr-FR" altLang="fr-FR" sz="1600" b="0"/>
              <a:t>uelles sont les</a:t>
            </a:r>
            <a:r>
              <a:rPr lang="fr-FR" sz="1600" b="0"/>
              <a:t> missions de ces principaux métiers ?</a:t>
            </a: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marL="0" indent="0">
              <a:lnSpc>
                <a:spcPct val="115000"/>
              </a:lnSpc>
              <a:spcBef>
                <a:spcPts val="0"/>
              </a:spcBef>
              <a:buNone/>
              <a:defRPr/>
            </a:pPr>
            <a:endParaRPr lang="fr-FR" sz="1800"/>
          </a:p>
          <a:p>
            <a:pPr>
              <a:lnSpc>
                <a:spcPct val="115000"/>
              </a:lnSpc>
              <a:spcBef>
                <a:spcPts val="0"/>
              </a:spcBef>
              <a:defRPr/>
            </a:pPr>
            <a:endParaRPr lang="fr-FR" sz="1800"/>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lnSpc>
                <a:spcPct val="115000"/>
              </a:lnSpc>
              <a:spcBef>
                <a:spcPts val="0"/>
              </a:spcBef>
              <a:defRPr/>
            </a:pPr>
            <a:endParaRPr lang="fr-FR" sz="1800" b="1">
              <a:ea typeface="Calibri" panose="020F0502020204030204" pitchFamily="34" charset="0"/>
              <a:cs typeface="Times New Roman" panose="02020603050405020304" pitchFamily="18" charset="0"/>
            </a:endParaRPr>
          </a:p>
          <a:p>
            <a:pPr>
              <a:defRPr/>
            </a:pPr>
            <a:r>
              <a:rPr lang="fr-FR" altLang="fr-FR" sz="1600">
                <a:highlight>
                  <a:srgbClr val="FFFF00"/>
                </a:highlight>
              </a:rPr>
              <a:t>Autres questions ? – à compléter par la structure avant remise du livret au stagiaire  </a:t>
            </a:r>
          </a:p>
          <a:p>
            <a:pPr>
              <a:defRPr/>
            </a:pPr>
            <a:endParaRPr lang="fr-FR" sz="1800"/>
          </a:p>
        </p:txBody>
      </p:sp>
      <p:sp>
        <p:nvSpPr>
          <p:cNvPr id="7" name="ZoneTexte 6">
            <a:extLst>
              <a:ext uri="{FF2B5EF4-FFF2-40B4-BE49-F238E27FC236}">
                <a16:creationId xmlns:a16="http://schemas.microsoft.com/office/drawing/2014/main" id="{DFC5974C-5983-3474-D96D-73A6058B301A}"/>
              </a:ext>
            </a:extLst>
          </p:cNvPr>
          <p:cNvSpPr txBox="1"/>
          <p:nvPr/>
        </p:nvSpPr>
        <p:spPr>
          <a:xfrm>
            <a:off x="1390945" y="592617"/>
            <a:ext cx="4506002" cy="338554"/>
          </a:xfrm>
          <a:prstGeom prst="rect">
            <a:avLst/>
          </a:prstGeom>
          <a:solidFill>
            <a:schemeClr val="accent4"/>
          </a:solidFill>
        </p:spPr>
        <p:txBody>
          <a:bodyPr wrap="square" rtlCol="0">
            <a:spAutoFit/>
          </a:bodyPr>
          <a:lstStyle/>
          <a:p>
            <a:r>
              <a:rPr lang="fr-FR" sz="1600" b="1" i="0" u="none" strike="noStrike" kern="1200" baseline="0">
                <a:solidFill>
                  <a:schemeClr val="bg1"/>
                </a:solidFill>
                <a:latin typeface="Verdana" panose="020B0604030504040204" pitchFamily="34" charset="0"/>
                <a:ea typeface="Verdana" panose="020B0604030504040204" pitchFamily="34" charset="0"/>
              </a:rPr>
              <a:t>3. La découverte des métiers - Quiz</a:t>
            </a:r>
          </a:p>
        </p:txBody>
      </p:sp>
      <p:sp>
        <p:nvSpPr>
          <p:cNvPr id="3" name="Espace réservé du texte 2">
            <a:extLst>
              <a:ext uri="{FF2B5EF4-FFF2-40B4-BE49-F238E27FC236}">
                <a16:creationId xmlns:a16="http://schemas.microsoft.com/office/drawing/2014/main" id="{8674CA9D-B684-997F-EAF4-546252891761}"/>
              </a:ext>
            </a:extLst>
          </p:cNvPr>
          <p:cNvSpPr txBox="1">
            <a:spLocks/>
          </p:cNvSpPr>
          <p:nvPr/>
        </p:nvSpPr>
        <p:spPr>
          <a:xfrm>
            <a:off x="1364840" y="1013584"/>
            <a:ext cx="8258717" cy="27794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000" i="1">
                <a:solidFill>
                  <a:schemeClr val="tx2"/>
                </a:solidFill>
                <a:latin typeface="Verdana" panose="020B0604030504040204" pitchFamily="34" charset="0"/>
                <a:ea typeface="Verdana" panose="020B0604030504040204" pitchFamily="34" charset="0"/>
              </a:rPr>
              <a:t>Les questions du quiz sont à adapter / compléter par chaque structure d’accueil.</a:t>
            </a:r>
          </a:p>
        </p:txBody>
      </p:sp>
      <p:sp>
        <p:nvSpPr>
          <p:cNvPr id="2" name="ZoneTexte 1">
            <a:extLst>
              <a:ext uri="{FF2B5EF4-FFF2-40B4-BE49-F238E27FC236}">
                <a16:creationId xmlns:a16="http://schemas.microsoft.com/office/drawing/2014/main" id="{B0FE91DE-BCCD-B6FB-83B4-0AF6B3CB9BFC}"/>
              </a:ext>
            </a:extLst>
          </p:cNvPr>
          <p:cNvSpPr txBox="1"/>
          <p:nvPr/>
        </p:nvSpPr>
        <p:spPr>
          <a:xfrm>
            <a:off x="11836079" y="6472347"/>
            <a:ext cx="304800"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8</a:t>
            </a:r>
          </a:p>
        </p:txBody>
      </p:sp>
      <p:graphicFrame>
        <p:nvGraphicFramePr>
          <p:cNvPr id="5" name="Tableau 4">
            <a:extLst>
              <a:ext uri="{FF2B5EF4-FFF2-40B4-BE49-F238E27FC236}">
                <a16:creationId xmlns:a16="http://schemas.microsoft.com/office/drawing/2014/main" id="{879BB7B2-9E6B-1192-8D52-5F5533A8796C}"/>
              </a:ext>
            </a:extLst>
          </p:cNvPr>
          <p:cNvGraphicFramePr>
            <a:graphicFrameLocks noGrp="1"/>
          </p:cNvGraphicFramePr>
          <p:nvPr>
            <p:extLst>
              <p:ext uri="{D42A27DB-BD31-4B8C-83A1-F6EECF244321}">
                <p14:modId xmlns:p14="http://schemas.microsoft.com/office/powerpoint/2010/main" val="1011131476"/>
              </p:ext>
            </p:extLst>
          </p:nvPr>
        </p:nvGraphicFramePr>
        <p:xfrm>
          <a:off x="2138726" y="2413164"/>
          <a:ext cx="8128000" cy="2931160"/>
        </p:xfrm>
        <a:graphic>
          <a:graphicData uri="http://schemas.openxmlformats.org/drawingml/2006/table">
            <a:tbl>
              <a:tblPr firstRow="1" bandRow="1">
                <a:tableStyleId>{7DF18680-E054-41AD-8BC1-D1AEF772440D}</a:tableStyleId>
              </a:tblPr>
              <a:tblGrid>
                <a:gridCol w="4064000">
                  <a:extLst>
                    <a:ext uri="{9D8B030D-6E8A-4147-A177-3AD203B41FA5}">
                      <a16:colId xmlns:a16="http://schemas.microsoft.com/office/drawing/2014/main" val="293308116"/>
                    </a:ext>
                  </a:extLst>
                </a:gridCol>
                <a:gridCol w="4064000">
                  <a:extLst>
                    <a:ext uri="{9D8B030D-6E8A-4147-A177-3AD203B41FA5}">
                      <a16:colId xmlns:a16="http://schemas.microsoft.com/office/drawing/2014/main" val="684646677"/>
                    </a:ext>
                  </a:extLst>
                </a:gridCol>
              </a:tblGrid>
              <a:tr h="370840">
                <a:tc>
                  <a:txBody>
                    <a:bodyPr/>
                    <a:lstStyle/>
                    <a:p>
                      <a:pPr algn="ctr"/>
                      <a:r>
                        <a:rPr lang="fr-FR"/>
                        <a:t>Métiers</a:t>
                      </a:r>
                    </a:p>
                  </a:txBody>
                  <a:tcPr/>
                </a:tc>
                <a:tc>
                  <a:txBody>
                    <a:bodyPr/>
                    <a:lstStyle/>
                    <a:p>
                      <a:pPr algn="ctr"/>
                      <a:r>
                        <a:rPr lang="fr-FR"/>
                        <a:t>Missions</a:t>
                      </a:r>
                    </a:p>
                  </a:txBody>
                  <a:tcPr/>
                </a:tc>
                <a:extLst>
                  <a:ext uri="{0D108BD9-81ED-4DB2-BD59-A6C34878D82A}">
                    <a16:rowId xmlns:a16="http://schemas.microsoft.com/office/drawing/2014/main" val="978142726"/>
                  </a:ext>
                </a:extLst>
              </a:tr>
              <a:tr h="370840">
                <a:tc>
                  <a:txBody>
                    <a:bodyPr/>
                    <a:lstStyle/>
                    <a:p>
                      <a:endParaRPr lang="fr-FR"/>
                    </a:p>
                  </a:txBody>
                  <a:tcPr/>
                </a:tc>
                <a:tc>
                  <a:txBody>
                    <a:bodyPr/>
                    <a:lstStyle/>
                    <a:p>
                      <a:endParaRPr lang="fr-FR"/>
                    </a:p>
                    <a:p>
                      <a:endParaRPr lang="fr-FR"/>
                    </a:p>
                  </a:txBody>
                  <a:tcPr/>
                </a:tc>
                <a:extLst>
                  <a:ext uri="{0D108BD9-81ED-4DB2-BD59-A6C34878D82A}">
                    <a16:rowId xmlns:a16="http://schemas.microsoft.com/office/drawing/2014/main" val="3170063975"/>
                  </a:ext>
                </a:extLst>
              </a:tr>
              <a:tr h="370840">
                <a:tc>
                  <a:txBody>
                    <a:bodyPr/>
                    <a:lstStyle/>
                    <a:p>
                      <a:endParaRPr lang="fr-FR"/>
                    </a:p>
                  </a:txBody>
                  <a:tcPr/>
                </a:tc>
                <a:tc>
                  <a:txBody>
                    <a:bodyPr/>
                    <a:lstStyle/>
                    <a:p>
                      <a:endParaRPr lang="fr-FR"/>
                    </a:p>
                    <a:p>
                      <a:endParaRPr lang="fr-FR"/>
                    </a:p>
                  </a:txBody>
                  <a:tcPr/>
                </a:tc>
                <a:extLst>
                  <a:ext uri="{0D108BD9-81ED-4DB2-BD59-A6C34878D82A}">
                    <a16:rowId xmlns:a16="http://schemas.microsoft.com/office/drawing/2014/main" val="2386813906"/>
                  </a:ext>
                </a:extLst>
              </a:tr>
              <a:tr h="370840">
                <a:tc>
                  <a:txBody>
                    <a:bodyPr/>
                    <a:lstStyle/>
                    <a:p>
                      <a:endParaRPr lang="fr-FR"/>
                    </a:p>
                  </a:txBody>
                  <a:tcPr/>
                </a:tc>
                <a:tc>
                  <a:txBody>
                    <a:bodyPr/>
                    <a:lstStyle/>
                    <a:p>
                      <a:endParaRPr lang="fr-FR"/>
                    </a:p>
                    <a:p>
                      <a:endParaRPr lang="fr-FR"/>
                    </a:p>
                  </a:txBody>
                  <a:tcPr/>
                </a:tc>
                <a:extLst>
                  <a:ext uri="{0D108BD9-81ED-4DB2-BD59-A6C34878D82A}">
                    <a16:rowId xmlns:a16="http://schemas.microsoft.com/office/drawing/2014/main" val="420293171"/>
                  </a:ext>
                </a:extLst>
              </a:tr>
              <a:tr h="370840">
                <a:tc>
                  <a:txBody>
                    <a:bodyPr/>
                    <a:lstStyle/>
                    <a:p>
                      <a:endParaRPr lang="fr-FR"/>
                    </a:p>
                  </a:txBody>
                  <a:tcPr/>
                </a:tc>
                <a:tc>
                  <a:txBody>
                    <a:bodyPr/>
                    <a:lstStyle/>
                    <a:p>
                      <a:endParaRPr lang="fr-FR"/>
                    </a:p>
                    <a:p>
                      <a:endParaRPr lang="fr-FR"/>
                    </a:p>
                  </a:txBody>
                  <a:tcPr/>
                </a:tc>
                <a:extLst>
                  <a:ext uri="{0D108BD9-81ED-4DB2-BD59-A6C34878D82A}">
                    <a16:rowId xmlns:a16="http://schemas.microsoft.com/office/drawing/2014/main" val="2854768964"/>
                  </a:ext>
                </a:extLst>
              </a:tr>
            </a:tbl>
          </a:graphicData>
        </a:graphic>
      </p:graphicFrame>
      <p:sp>
        <p:nvSpPr>
          <p:cNvPr id="6" name="Espace réservé du texte 13">
            <a:extLst>
              <a:ext uri="{FF2B5EF4-FFF2-40B4-BE49-F238E27FC236}">
                <a16:creationId xmlns:a16="http://schemas.microsoft.com/office/drawing/2014/main" id="{96C4C9EE-4668-02AD-CEC4-77CBD5149D39}"/>
              </a:ext>
            </a:extLst>
          </p:cNvPr>
          <p:cNvSpPr txBox="1">
            <a:spLocks/>
          </p:cNvSpPr>
          <p:nvPr/>
        </p:nvSpPr>
        <p:spPr>
          <a:xfrm>
            <a:off x="6491335" y="223285"/>
            <a:ext cx="5576619" cy="369332"/>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0" kern="1200">
                <a:solidFill>
                  <a:srgbClr val="33576E"/>
                </a:solidFill>
                <a:latin typeface="Jaroslav Bold" panose="0200050300000009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b="1">
                <a:solidFill>
                  <a:schemeClr val="tx2"/>
                </a:solidFill>
                <a:latin typeface="Verdana" panose="020B0604030504040204" pitchFamily="34" charset="0"/>
                <a:ea typeface="Verdana" panose="020B0604030504040204" pitchFamily="34" charset="0"/>
              </a:rPr>
              <a:t>Module 1 – Découverte de la structure d’accueil et ses métiers</a:t>
            </a:r>
          </a:p>
        </p:txBody>
      </p:sp>
    </p:spTree>
    <p:extLst>
      <p:ext uri="{BB962C8B-B14F-4D97-AF65-F5344CB8AC3E}">
        <p14:creationId xmlns:p14="http://schemas.microsoft.com/office/powerpoint/2010/main" val="3128980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1DE6D00B-8490-4A4C-8BC1-B43BAAF33548}"/>
              </a:ext>
            </a:extLst>
          </p:cNvPr>
          <p:cNvSpPr>
            <a:spLocks noGrp="1"/>
          </p:cNvSpPr>
          <p:nvPr>
            <p:ph type="body" sz="quarter" idx="10"/>
          </p:nvPr>
        </p:nvSpPr>
        <p:spPr>
          <a:xfrm>
            <a:off x="1181454" y="700594"/>
            <a:ext cx="8391754" cy="701675"/>
          </a:xfrm>
        </p:spPr>
        <p:txBody>
          <a:bodyPr>
            <a:normAutofit/>
          </a:bodyPr>
          <a:lstStyle/>
          <a:p>
            <a:r>
              <a:rPr lang="fr-FR" sz="2200"/>
              <a:t>Module 2 - L’économie sociale et solidaire - ESS</a:t>
            </a:r>
          </a:p>
        </p:txBody>
      </p:sp>
      <p:sp>
        <p:nvSpPr>
          <p:cNvPr id="2" name="Espace réservé du texte 2">
            <a:extLst>
              <a:ext uri="{FF2B5EF4-FFF2-40B4-BE49-F238E27FC236}">
                <a16:creationId xmlns:a16="http://schemas.microsoft.com/office/drawing/2014/main" id="{4D6101F7-689C-031B-1E45-7C6087EDF115}"/>
              </a:ext>
            </a:extLst>
          </p:cNvPr>
          <p:cNvSpPr txBox="1">
            <a:spLocks/>
          </p:cNvSpPr>
          <p:nvPr/>
        </p:nvSpPr>
        <p:spPr>
          <a:xfrm>
            <a:off x="1181454" y="1125551"/>
            <a:ext cx="10684135" cy="105841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33576E"/>
                </a:solidFill>
                <a:latin typeface="Darkwoman"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400">
                <a:solidFill>
                  <a:schemeClr val="tx2"/>
                </a:solidFill>
                <a:latin typeface="Verdana" panose="020B0604030504040204" pitchFamily="34" charset="0"/>
                <a:ea typeface="Verdana" panose="020B0604030504040204" pitchFamily="34" charset="0"/>
              </a:rPr>
              <a:t>Ce module se découpe en plusieurs séquences : </a:t>
            </a:r>
          </a:p>
          <a:p>
            <a:pPr marL="342900" indent="-342900">
              <a:buFont typeface="+mj-lt"/>
              <a:buAutoNum type="arabicPeriod"/>
            </a:pPr>
            <a:r>
              <a:rPr lang="fr-FR" sz="1400" b="0">
                <a:solidFill>
                  <a:schemeClr val="tx2"/>
                </a:solidFill>
                <a:latin typeface="Verdana" panose="020B0604030504040204" pitchFamily="34" charset="0"/>
                <a:ea typeface="Verdana" panose="020B0604030504040204" pitchFamily="34" charset="0"/>
              </a:rPr>
              <a:t>Comprendre l’ESS – 2 vidéos, 1 fiche activité et 1 mémo « ce que j’ai appris sur l’ESS » </a:t>
            </a:r>
          </a:p>
          <a:p>
            <a:pPr marL="342900" indent="-342900">
              <a:buFont typeface="+mj-lt"/>
              <a:buAutoNum type="arabicPeriod"/>
            </a:pPr>
            <a:r>
              <a:rPr lang="fr-FR" sz="1400" b="0">
                <a:solidFill>
                  <a:schemeClr val="tx2"/>
                </a:solidFill>
                <a:latin typeface="Verdana" panose="020B0604030504040204" pitchFamily="34" charset="0"/>
                <a:ea typeface="Verdana" panose="020B0604030504040204" pitchFamily="34" charset="0"/>
              </a:rPr>
              <a:t>Découvrir les associations, mutuelles et coopératives – 3 vidéos, 1 </a:t>
            </a:r>
            <a:r>
              <a:rPr lang="fr-FR" sz="1400" b="0" err="1">
                <a:solidFill>
                  <a:schemeClr val="tx2"/>
                </a:solidFill>
                <a:latin typeface="Verdana" panose="020B0604030504040204" pitchFamily="34" charset="0"/>
                <a:ea typeface="Verdana" panose="020B0604030504040204" pitchFamily="34" charset="0"/>
              </a:rPr>
              <a:t>quizlogo</a:t>
            </a:r>
            <a:r>
              <a:rPr lang="fr-FR" sz="1400" b="0">
                <a:solidFill>
                  <a:schemeClr val="tx2"/>
                </a:solidFill>
                <a:latin typeface="Verdana" panose="020B0604030504040204" pitchFamily="34" charset="0"/>
                <a:ea typeface="Verdana" panose="020B0604030504040204" pitchFamily="34" charset="0"/>
              </a:rPr>
              <a:t> et 3 fiches activités</a:t>
            </a:r>
          </a:p>
          <a:p>
            <a:endParaRPr lang="fr-FR" sz="1400">
              <a:solidFill>
                <a:schemeClr val="tx2"/>
              </a:solidFill>
              <a:latin typeface="Jaroslav Medium" panose="02000503000000090004" pitchFamily="50" charset="0"/>
            </a:endParaRPr>
          </a:p>
        </p:txBody>
      </p:sp>
      <p:sp>
        <p:nvSpPr>
          <p:cNvPr id="13" name="Rectangle : avec coins arrondis en diagonale 12">
            <a:extLst>
              <a:ext uri="{FF2B5EF4-FFF2-40B4-BE49-F238E27FC236}">
                <a16:creationId xmlns:a16="http://schemas.microsoft.com/office/drawing/2014/main" id="{19070530-6464-8BD2-D799-65EEBA024597}"/>
              </a:ext>
            </a:extLst>
          </p:cNvPr>
          <p:cNvSpPr/>
          <p:nvPr/>
        </p:nvSpPr>
        <p:spPr>
          <a:xfrm>
            <a:off x="2669022" y="2406638"/>
            <a:ext cx="7378745" cy="553435"/>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latin typeface="Verdana" panose="020B0604030504040204" pitchFamily="34" charset="0"/>
                <a:ea typeface="Verdana" panose="020B0604030504040204" pitchFamily="34" charset="0"/>
              </a:rPr>
              <a:t>Mémo : Ce que j’ai appris et que je vais retenir sur l’ESS </a:t>
            </a:r>
          </a:p>
          <a:p>
            <a:pPr algn="ctr"/>
            <a:r>
              <a:rPr lang="fr-FR" sz="900" i="1" dirty="0">
                <a:latin typeface="Verdana" panose="020B0604030504040204" pitchFamily="34" charset="0"/>
                <a:ea typeface="Verdana" panose="020B0604030504040204" pitchFamily="34" charset="0"/>
              </a:rPr>
              <a:t>(à remplir à la fin du module)</a:t>
            </a:r>
          </a:p>
        </p:txBody>
      </p:sp>
      <p:sp>
        <p:nvSpPr>
          <p:cNvPr id="15" name="Rectangle 14">
            <a:extLst>
              <a:ext uri="{FF2B5EF4-FFF2-40B4-BE49-F238E27FC236}">
                <a16:creationId xmlns:a16="http://schemas.microsoft.com/office/drawing/2014/main" id="{5B25A40D-8A84-04CD-10E1-8A7A45D94E8C}"/>
              </a:ext>
            </a:extLst>
          </p:cNvPr>
          <p:cNvSpPr/>
          <p:nvPr/>
        </p:nvSpPr>
        <p:spPr>
          <a:xfrm>
            <a:off x="2669021" y="3108312"/>
            <a:ext cx="7378745" cy="3247585"/>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CF3A18DF-D4B8-3360-0662-A7263392032F}"/>
              </a:ext>
            </a:extLst>
          </p:cNvPr>
          <p:cNvSpPr txBox="1"/>
          <p:nvPr/>
        </p:nvSpPr>
        <p:spPr>
          <a:xfrm>
            <a:off x="11782425" y="6472347"/>
            <a:ext cx="358454" cy="261610"/>
          </a:xfrm>
          <a:prstGeom prst="rect">
            <a:avLst/>
          </a:prstGeom>
          <a:noFill/>
        </p:spPr>
        <p:txBody>
          <a:bodyPr wrap="square" rtlCol="0">
            <a:spAutoFit/>
          </a:bodyPr>
          <a:lstStyle/>
          <a:p>
            <a:r>
              <a:rPr lang="fr-FR" sz="1100">
                <a:latin typeface="Calibri" panose="020F0502020204030204" pitchFamily="34" charset="0"/>
                <a:ea typeface="Calibri" panose="020F0502020204030204" pitchFamily="34" charset="0"/>
                <a:cs typeface="Calibri" panose="020F0502020204030204" pitchFamily="34" charset="0"/>
              </a:rPr>
              <a:t>9</a:t>
            </a:r>
          </a:p>
        </p:txBody>
      </p:sp>
    </p:spTree>
    <p:extLst>
      <p:ext uri="{BB962C8B-B14F-4D97-AF65-F5344CB8AC3E}">
        <p14:creationId xmlns:p14="http://schemas.microsoft.com/office/powerpoint/2010/main" val="3619407228"/>
      </p:ext>
    </p:extLst>
  </p:cSld>
  <p:clrMapOvr>
    <a:masterClrMapping/>
  </p:clrMapOvr>
</p:sld>
</file>

<file path=ppt/theme/theme1.xml><?xml version="1.0" encoding="utf-8"?>
<a:theme xmlns:a="http://schemas.openxmlformats.org/drawingml/2006/main" name="Thème Cress pages classiques">
  <a:themeElements>
    <a:clrScheme name="Personnalisé 3">
      <a:dk1>
        <a:sysClr val="windowText" lastClr="000000"/>
      </a:dk1>
      <a:lt1>
        <a:sysClr val="window" lastClr="FFFFFF"/>
      </a:lt1>
      <a:dk2>
        <a:srgbClr val="222449"/>
      </a:dk2>
      <a:lt2>
        <a:srgbClr val="E7E6E6"/>
      </a:lt2>
      <a:accent1>
        <a:srgbClr val="EE754D"/>
      </a:accent1>
      <a:accent2>
        <a:srgbClr val="F190AB"/>
      </a:accent2>
      <a:accent3>
        <a:srgbClr val="A5A5A5"/>
      </a:accent3>
      <a:accent4>
        <a:srgbClr val="F9DC45"/>
      </a:accent4>
      <a:accent5>
        <a:srgbClr val="26B5E3"/>
      </a:accent5>
      <a:accent6>
        <a:srgbClr val="70AD47"/>
      </a:accent6>
      <a:hlink>
        <a:srgbClr val="0563C1"/>
      </a:hlink>
      <a:folHlink>
        <a:srgbClr val="954F72"/>
      </a:folHlink>
    </a:clrScheme>
    <a:fontScheme name="Personnalisé 3">
      <a:majorFont>
        <a:latin typeface="Jaroslav Bold"/>
        <a:ea typeface=""/>
        <a:cs typeface=""/>
      </a:majorFont>
      <a:minorFont>
        <a:latin typeface="HelveticaNeueLT Com 55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gn="l">
          <a:buClr>
            <a:srgbClr val="1DACD5"/>
          </a:buClr>
          <a:buFont typeface="Arial" panose="020B0604020202020204" pitchFamily="34" charset="0"/>
          <a:buChar char="•"/>
          <a:defRPr sz="1600" b="0" i="0" u="none" strike="noStrike" kern="1200" baseline="0" dirty="0">
            <a:solidFill>
              <a:schemeClr val="tx1"/>
            </a:solidFill>
            <a:latin typeface="+mn-lt"/>
            <a:ea typeface="+mn-ea"/>
            <a:cs typeface="+mn-cs"/>
          </a:defRPr>
        </a:defPPr>
      </a:lstStyle>
    </a:txDef>
  </a:objectDefaults>
  <a:extraClrSchemeLst/>
  <a:extLst>
    <a:ext uri="{05A4C25C-085E-4340-85A3-A5531E510DB2}">
      <thm15:themeFamily xmlns:thm15="http://schemas.microsoft.com/office/thememl/2012/main" name="Présentation1" id="{05026908-5BF5-4FD5-8C95-89E6BBD3E8DE}" vid="{42069AED-3732-45A3-A002-B5839642F48B}"/>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01C37B391A4F428EE7C22CE583B38B" ma:contentTypeVersion="19" ma:contentTypeDescription="Crée un document." ma:contentTypeScope="" ma:versionID="23f271cfec781910e54b17f3aba9d809">
  <xsd:schema xmlns:xsd="http://www.w3.org/2001/XMLSchema" xmlns:xs="http://www.w3.org/2001/XMLSchema" xmlns:p="http://schemas.microsoft.com/office/2006/metadata/properties" xmlns:ns2="d03457c7-cd51-484b-a984-00dfb246b6ec" xmlns:ns3="f6aee3a0-215f-49b7-8875-c81cbc373531" targetNamespace="http://schemas.microsoft.com/office/2006/metadata/properties" ma:root="true" ma:fieldsID="2e6c19b2a692f9fb0520c029517831c8" ns2:_="" ns3:_="">
    <xsd:import namespace="d03457c7-cd51-484b-a984-00dfb246b6ec"/>
    <xsd:import namespace="f6aee3a0-215f-49b7-8875-c81cbc37353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3457c7-cd51-484b-a984-00dfb246b6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266141b-6846-4949-82ec-5a2f28df4eb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6aee3a0-215f-49b7-8875-c81cbc373531"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65cd5447-091d-42b5-89ee-e0ffb6257810}" ma:internalName="TaxCatchAll" ma:showField="CatchAllData" ma:web="f6aee3a0-215f-49b7-8875-c81cbc3735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03457c7-cd51-484b-a984-00dfb246b6ec">
      <Terms xmlns="http://schemas.microsoft.com/office/infopath/2007/PartnerControls"/>
    </lcf76f155ced4ddcb4097134ff3c332f>
    <TaxCatchAll xmlns="f6aee3a0-215f-49b7-8875-c81cbc373531" xsi:nil="true"/>
  </documentManagement>
</p:properties>
</file>

<file path=customXml/itemProps1.xml><?xml version="1.0" encoding="utf-8"?>
<ds:datastoreItem xmlns:ds="http://schemas.openxmlformats.org/officeDocument/2006/customXml" ds:itemID="{573CD1CB-BB46-4258-8E19-7D977D0E6B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3457c7-cd51-484b-a984-00dfb246b6ec"/>
    <ds:schemaRef ds:uri="f6aee3a0-215f-49b7-8875-c81cbc3735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F286449-DAFB-4635-9EA1-16F70CA045DD}">
  <ds:schemaRefs>
    <ds:schemaRef ds:uri="http://schemas.microsoft.com/sharepoint/v3/contenttype/forms"/>
  </ds:schemaRefs>
</ds:datastoreItem>
</file>

<file path=customXml/itemProps3.xml><?xml version="1.0" encoding="utf-8"?>
<ds:datastoreItem xmlns:ds="http://schemas.openxmlformats.org/officeDocument/2006/customXml" ds:itemID="{872CDCB9-FABB-40B0-AA97-7FA7D5573326}">
  <ds:schemaRefs>
    <ds:schemaRef ds:uri="d03457c7-cd51-484b-a984-00dfb246b6ec"/>
    <ds:schemaRef ds:uri="f6aee3a0-215f-49b7-8875-c81cbc37353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PPT_Présentation_Cress+Intro</Template>
  <TotalTime>0</TotalTime>
  <Words>3143</Words>
  <Application>Microsoft Office PowerPoint</Application>
  <PresentationFormat>Grand écran</PresentationFormat>
  <Paragraphs>500</Paragraphs>
  <Slides>24</Slides>
  <Notes>14</Notes>
  <HiddenSlides>0</HiddenSlides>
  <MMClips>0</MMClips>
  <ScaleCrop>false</ScaleCrop>
  <HeadingPairs>
    <vt:vector size="6" baseType="variant">
      <vt:variant>
        <vt:lpstr>Polices utilisées</vt:lpstr>
      </vt:variant>
      <vt:variant>
        <vt:i4>10</vt:i4>
      </vt:variant>
      <vt:variant>
        <vt:lpstr>Thème</vt:lpstr>
      </vt:variant>
      <vt:variant>
        <vt:i4>2</vt:i4>
      </vt:variant>
      <vt:variant>
        <vt:lpstr>Titres des diapositives</vt:lpstr>
      </vt:variant>
      <vt:variant>
        <vt:i4>24</vt:i4>
      </vt:variant>
    </vt:vector>
  </HeadingPairs>
  <TitlesOfParts>
    <vt:vector size="36" baseType="lpstr">
      <vt:lpstr>Arial</vt:lpstr>
      <vt:lpstr>Calibri</vt:lpstr>
      <vt:lpstr>Darkwoman</vt:lpstr>
      <vt:lpstr>HelveticaNeueLT Com 55 Roman</vt:lpstr>
      <vt:lpstr>HelveticaNeueLT Com 65 Md</vt:lpstr>
      <vt:lpstr>Jaroslav Bold</vt:lpstr>
      <vt:lpstr>Jaroslav Medium</vt:lpstr>
      <vt:lpstr>Times New Roman</vt:lpstr>
      <vt:lpstr>Verdana</vt:lpstr>
      <vt:lpstr>Wingdings</vt:lpstr>
      <vt:lpstr>Thème Cress pages classiques</vt:lpstr>
      <vt:lpstr>Conception personnalisée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Floriane DESILLE</dc:creator>
  <cp:lastModifiedBy>Myriam Tolmer</cp:lastModifiedBy>
  <cp:revision>2</cp:revision>
  <dcterms:created xsi:type="dcterms:W3CDTF">2023-10-26T08:46:27Z</dcterms:created>
  <dcterms:modified xsi:type="dcterms:W3CDTF">2026-04-09T17:18:44Z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0x0101003301C37B391A4F428EE7C22CE583B38B</vt:lpwstr>
  </property>
  <property fmtid="{D5CDD505-2E9C-101B-9397-08002B2CF9AE}" pid="3" name="MediaServiceImageTags">
    <vt:lpwstr/>
  </property>
</Properties>
</file>